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5"/>
  </p:notesMasterIdLst>
  <p:sldIdLst>
    <p:sldId id="256" r:id="rId2"/>
    <p:sldId id="257" r:id="rId3"/>
    <p:sldId id="430" r:id="rId4"/>
    <p:sldId id="376" r:id="rId5"/>
    <p:sldId id="378" r:id="rId6"/>
    <p:sldId id="379" r:id="rId7"/>
    <p:sldId id="431" r:id="rId8"/>
    <p:sldId id="385" r:id="rId9"/>
    <p:sldId id="380" r:id="rId10"/>
    <p:sldId id="387" r:id="rId11"/>
    <p:sldId id="388" r:id="rId12"/>
    <p:sldId id="389" r:id="rId13"/>
    <p:sldId id="390" r:id="rId14"/>
    <p:sldId id="392" r:id="rId15"/>
    <p:sldId id="393" r:id="rId16"/>
    <p:sldId id="391" r:id="rId17"/>
    <p:sldId id="396" r:id="rId18"/>
    <p:sldId id="397" r:id="rId19"/>
    <p:sldId id="399" r:id="rId20"/>
    <p:sldId id="402" r:id="rId21"/>
    <p:sldId id="404" r:id="rId22"/>
    <p:sldId id="406" r:id="rId23"/>
    <p:sldId id="407" r:id="rId24"/>
    <p:sldId id="408" r:id="rId25"/>
    <p:sldId id="410" r:id="rId26"/>
    <p:sldId id="409" r:id="rId27"/>
    <p:sldId id="415" r:id="rId28"/>
    <p:sldId id="414" r:id="rId29"/>
    <p:sldId id="416" r:id="rId30"/>
    <p:sldId id="412" r:id="rId31"/>
    <p:sldId id="411" r:id="rId32"/>
    <p:sldId id="419" r:id="rId33"/>
    <p:sldId id="418" r:id="rId34"/>
    <p:sldId id="417" r:id="rId35"/>
    <p:sldId id="421" r:id="rId36"/>
    <p:sldId id="422" r:id="rId37"/>
    <p:sldId id="420" r:id="rId38"/>
    <p:sldId id="423" r:id="rId39"/>
    <p:sldId id="425" r:id="rId40"/>
    <p:sldId id="424" r:id="rId41"/>
    <p:sldId id="427" r:id="rId42"/>
    <p:sldId id="428" r:id="rId43"/>
    <p:sldId id="429" r:id="rId44"/>
  </p:sldIdLst>
  <p:sldSz cx="9144000" cy="6858000" type="screen4x3"/>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46" autoAdjust="0"/>
    <p:restoredTop sz="94604" autoAdjust="0"/>
  </p:normalViewPr>
  <p:slideViewPr>
    <p:cSldViewPr>
      <p:cViewPr varScale="1">
        <p:scale>
          <a:sx n="106" d="100"/>
          <a:sy n="106" d="100"/>
        </p:scale>
        <p:origin x="1872" y="96"/>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png>
</file>

<file path=ppt/media/image22.pn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jpeg>
</file>

<file path=ppt/media/image40.jpeg>
</file>

<file path=ppt/media/image41.png>
</file>

<file path=ppt/media/image42.jpeg>
</file>

<file path=ppt/media/image43.jpeg>
</file>

<file path=ppt/media/image44.jpeg>
</file>

<file path=ppt/media/image45.jpeg>
</file>

<file path=ppt/media/image46.jpeg>
</file>

<file path=ppt/media/image47.jpeg>
</file>

<file path=ppt/media/image48.jpeg>
</file>

<file path=ppt/media/image49.jpeg>
</file>

<file path=ppt/media/image5.png>
</file>

<file path=ppt/media/image50.jpeg>
</file>

<file path=ppt/media/image51.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CCF465-A6B7-4ADD-86CC-02888CF51A4E}" type="datetimeFigureOut">
              <a:rPr lang="en-US" smtClean="0"/>
              <a:t>4/8/2025</a:t>
            </a:fld>
            <a:endParaRPr lang="en-US" dirty="0"/>
          </a:p>
        </p:txBody>
      </p:sp>
      <p:sp>
        <p:nvSpPr>
          <p:cNvPr id="4" name="Slayt Resmi Yer Tutucusu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E265B4-661A-43A4-A1E5-DDE2C26F832B}" type="slidenum">
              <a:rPr lang="en-US" smtClean="0"/>
              <a:t>‹#›</a:t>
            </a:fld>
            <a:endParaRPr lang="en-US" dirty="0"/>
          </a:p>
        </p:txBody>
      </p:sp>
    </p:spTree>
    <p:extLst>
      <p:ext uri="{BB962C8B-B14F-4D97-AF65-F5344CB8AC3E}">
        <p14:creationId xmlns:p14="http://schemas.microsoft.com/office/powerpoint/2010/main" val="15343055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5"/>
          </p:nvPr>
        </p:nvSpPr>
        <p:spPr/>
        <p:txBody>
          <a:bodyPr/>
          <a:lstStyle/>
          <a:p>
            <a:fld id="{A3E265B4-661A-43A4-A1E5-DDE2C26F832B}" type="slidenum">
              <a:rPr lang="en-US" smtClean="0"/>
              <a:t>24</a:t>
            </a:fld>
            <a:endParaRPr lang="en-US"/>
          </a:p>
        </p:txBody>
      </p:sp>
    </p:spTree>
    <p:extLst>
      <p:ext uri="{BB962C8B-B14F-4D97-AF65-F5344CB8AC3E}">
        <p14:creationId xmlns:p14="http://schemas.microsoft.com/office/powerpoint/2010/main" val="315512175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sp>
        <p:nvSpPr>
          <p:cNvPr id="2" name="Başlık 1"/>
          <p:cNvSpPr>
            <a:spLocks noGrp="1"/>
          </p:cNvSpPr>
          <p:nvPr>
            <p:ph type="ctrTitle"/>
          </p:nvPr>
        </p:nvSpPr>
        <p:spPr>
          <a:xfrm>
            <a:off x="685800" y="2130431"/>
            <a:ext cx="7772400" cy="1470025"/>
          </a:xfrm>
        </p:spPr>
        <p:txBody>
          <a:bodyPr/>
          <a:lstStyle/>
          <a:p>
            <a:r>
              <a:rPr lang="tr-TR"/>
              <a:t>Asıl başlık stili için tıklatın</a:t>
            </a:r>
          </a:p>
        </p:txBody>
      </p:sp>
      <p:sp>
        <p:nvSpPr>
          <p:cNvPr id="3" name="Alt Başlık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a:t>Asıl alt başlık stilini düzenlemek için tıklatın</a:t>
            </a:r>
          </a:p>
        </p:txBody>
      </p:sp>
      <p:sp>
        <p:nvSpPr>
          <p:cNvPr id="4" name="Veri Yer Tutucusu 3"/>
          <p:cNvSpPr>
            <a:spLocks noGrp="1"/>
          </p:cNvSpPr>
          <p:nvPr>
            <p:ph type="dt" sz="half" idx="10"/>
          </p:nvPr>
        </p:nvSpPr>
        <p:spPr/>
        <p:txBody>
          <a:bodyPr/>
          <a:lstStyle/>
          <a:p>
            <a:fld id="{A23720DD-5B6D-40BF-8493-A6B52D484E6B}" type="datetimeFigureOut">
              <a:rPr lang="tr-TR" smtClean="0"/>
              <a:t>8.04.2025</a:t>
            </a:fld>
            <a:endParaRPr lang="tr-TR" dirty="0"/>
          </a:p>
        </p:txBody>
      </p:sp>
      <p:sp>
        <p:nvSpPr>
          <p:cNvPr id="5" name="Altbilgi Yer Tutucusu 4"/>
          <p:cNvSpPr>
            <a:spLocks noGrp="1"/>
          </p:cNvSpPr>
          <p:nvPr>
            <p:ph type="ftr" sz="quarter" idx="11"/>
          </p:nvPr>
        </p:nvSpPr>
        <p:spPr/>
        <p:txBody>
          <a:bodyPr/>
          <a:lstStyle/>
          <a:p>
            <a:endParaRPr lang="tr-TR" dirty="0"/>
          </a:p>
        </p:txBody>
      </p:sp>
      <p:sp>
        <p:nvSpPr>
          <p:cNvPr id="6" name="Slayt Numarası Yer Tutucusu 5"/>
          <p:cNvSpPr>
            <a:spLocks noGrp="1"/>
          </p:cNvSpPr>
          <p:nvPr>
            <p:ph type="sldNum" sz="quarter" idx="12"/>
          </p:nvPr>
        </p:nvSpPr>
        <p:spPr/>
        <p:txBody>
          <a:bodyPr/>
          <a:lstStyle/>
          <a:p>
            <a:fld id="{F302176B-0E47-46AC-8F43-DAB4B8A37D06}" type="slidenum">
              <a:rPr lang="tr-TR" smtClean="0"/>
              <a:t>‹#›</a:t>
            </a:fld>
            <a:endParaRPr lang="tr-TR" dirty="0"/>
          </a:p>
        </p:txBody>
      </p:sp>
      <p:pic>
        <p:nvPicPr>
          <p:cNvPr id="6146"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881739" y="0"/>
            <a:ext cx="1262261" cy="12622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22204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Başlık, Dikey Metin">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a:t>Asıl başlık stili için tıklatın</a:t>
            </a:r>
          </a:p>
        </p:txBody>
      </p:sp>
      <p:sp>
        <p:nvSpPr>
          <p:cNvPr id="3" name="Dikey Metin Yer Tutucusu 2"/>
          <p:cNvSpPr>
            <a:spLocks noGrp="1"/>
          </p:cNvSpPr>
          <p:nvPr>
            <p:ph type="body" orient="vert" idx="1"/>
          </p:nvPr>
        </p:nvSpPr>
        <p:spPr/>
        <p:txBody>
          <a:bodyPr vert="eaVert"/>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p:cNvSpPr>
            <a:spLocks noGrp="1"/>
          </p:cNvSpPr>
          <p:nvPr>
            <p:ph type="dt" sz="half" idx="10"/>
          </p:nvPr>
        </p:nvSpPr>
        <p:spPr/>
        <p:txBody>
          <a:bodyPr/>
          <a:lstStyle/>
          <a:p>
            <a:fld id="{A23720DD-5B6D-40BF-8493-A6B52D484E6B}" type="datetimeFigureOut">
              <a:rPr lang="tr-TR" smtClean="0"/>
              <a:t>8.04.2025</a:t>
            </a:fld>
            <a:endParaRPr lang="tr-TR" dirty="0"/>
          </a:p>
        </p:txBody>
      </p:sp>
      <p:sp>
        <p:nvSpPr>
          <p:cNvPr id="5" name="Altbilgi Yer Tutucusu 4"/>
          <p:cNvSpPr>
            <a:spLocks noGrp="1"/>
          </p:cNvSpPr>
          <p:nvPr>
            <p:ph type="ftr" sz="quarter" idx="11"/>
          </p:nvPr>
        </p:nvSpPr>
        <p:spPr/>
        <p:txBody>
          <a:bodyPr/>
          <a:lstStyle/>
          <a:p>
            <a:endParaRPr lang="tr-TR" dirty="0"/>
          </a:p>
        </p:txBody>
      </p:sp>
      <p:sp>
        <p:nvSpPr>
          <p:cNvPr id="6" name="Slayt Numarası Yer Tutucusu 5"/>
          <p:cNvSpPr>
            <a:spLocks noGrp="1"/>
          </p:cNvSpPr>
          <p:nvPr>
            <p:ph type="sldNum" sz="quarter" idx="12"/>
          </p:nvPr>
        </p:nvSpPr>
        <p:spPr/>
        <p:txBody>
          <a:bodyPr/>
          <a:lstStyle/>
          <a:p>
            <a:fld id="{F302176B-0E47-46AC-8F43-DAB4B8A37D06}" type="slidenum">
              <a:rPr lang="tr-TR" smtClean="0"/>
              <a:t>‹#›</a:t>
            </a:fld>
            <a:endParaRPr lang="tr-TR" dirty="0"/>
          </a:p>
        </p:txBody>
      </p:sp>
    </p:spTree>
    <p:extLst>
      <p:ext uri="{BB962C8B-B14F-4D97-AF65-F5344CB8AC3E}">
        <p14:creationId xmlns:p14="http://schemas.microsoft.com/office/powerpoint/2010/main" val="6201169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6629400" y="274644"/>
            <a:ext cx="2057400" cy="5851525"/>
          </a:xfrm>
        </p:spPr>
        <p:txBody>
          <a:bodyPr vert="eaVert"/>
          <a:lstStyle/>
          <a:p>
            <a:r>
              <a:rPr lang="tr-TR"/>
              <a:t>Asıl başlık stili için tıklatın</a:t>
            </a:r>
          </a:p>
        </p:txBody>
      </p:sp>
      <p:sp>
        <p:nvSpPr>
          <p:cNvPr id="3" name="Dikey Metin Yer Tutucusu 2"/>
          <p:cNvSpPr>
            <a:spLocks noGrp="1"/>
          </p:cNvSpPr>
          <p:nvPr>
            <p:ph type="body" orient="vert" idx="1"/>
          </p:nvPr>
        </p:nvSpPr>
        <p:spPr>
          <a:xfrm>
            <a:off x="457200" y="274644"/>
            <a:ext cx="6019800" cy="5851525"/>
          </a:xfrm>
        </p:spPr>
        <p:txBody>
          <a:bodyPr vert="eaVert"/>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p:cNvSpPr>
            <a:spLocks noGrp="1"/>
          </p:cNvSpPr>
          <p:nvPr>
            <p:ph type="dt" sz="half" idx="10"/>
          </p:nvPr>
        </p:nvSpPr>
        <p:spPr/>
        <p:txBody>
          <a:bodyPr/>
          <a:lstStyle/>
          <a:p>
            <a:fld id="{A23720DD-5B6D-40BF-8493-A6B52D484E6B}" type="datetimeFigureOut">
              <a:rPr lang="tr-TR" smtClean="0"/>
              <a:t>8.04.2025</a:t>
            </a:fld>
            <a:endParaRPr lang="tr-TR" dirty="0"/>
          </a:p>
        </p:txBody>
      </p:sp>
      <p:sp>
        <p:nvSpPr>
          <p:cNvPr id="5" name="Altbilgi Yer Tutucusu 4"/>
          <p:cNvSpPr>
            <a:spLocks noGrp="1"/>
          </p:cNvSpPr>
          <p:nvPr>
            <p:ph type="ftr" sz="quarter" idx="11"/>
          </p:nvPr>
        </p:nvSpPr>
        <p:spPr/>
        <p:txBody>
          <a:bodyPr/>
          <a:lstStyle/>
          <a:p>
            <a:endParaRPr lang="tr-TR" dirty="0"/>
          </a:p>
        </p:txBody>
      </p:sp>
      <p:sp>
        <p:nvSpPr>
          <p:cNvPr id="6" name="Slayt Numarası Yer Tutucusu 5"/>
          <p:cNvSpPr>
            <a:spLocks noGrp="1"/>
          </p:cNvSpPr>
          <p:nvPr>
            <p:ph type="sldNum" sz="quarter" idx="12"/>
          </p:nvPr>
        </p:nvSpPr>
        <p:spPr/>
        <p:txBody>
          <a:bodyPr/>
          <a:lstStyle/>
          <a:p>
            <a:fld id="{F302176B-0E47-46AC-8F43-DAB4B8A37D06}" type="slidenum">
              <a:rPr lang="tr-TR" smtClean="0"/>
              <a:t>‹#›</a:t>
            </a:fld>
            <a:endParaRPr lang="tr-TR" dirty="0"/>
          </a:p>
        </p:txBody>
      </p:sp>
    </p:spTree>
    <p:extLst>
      <p:ext uri="{BB962C8B-B14F-4D97-AF65-F5344CB8AC3E}">
        <p14:creationId xmlns:p14="http://schemas.microsoft.com/office/powerpoint/2010/main" val="17324635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Başlık ve İçerik">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dirty="0"/>
              <a:t>Asıl başlık stili için tıklatın</a:t>
            </a:r>
          </a:p>
        </p:txBody>
      </p:sp>
      <p:sp>
        <p:nvSpPr>
          <p:cNvPr id="3" name="İçerik Yer Tutucusu 2"/>
          <p:cNvSpPr>
            <a:spLocks noGrp="1"/>
          </p:cNvSpPr>
          <p:nvPr>
            <p:ph idx="1"/>
          </p:nvPr>
        </p:nvSpPr>
        <p:spPr/>
        <p:txBody>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p:cNvSpPr>
            <a:spLocks noGrp="1"/>
          </p:cNvSpPr>
          <p:nvPr>
            <p:ph type="dt" sz="half" idx="10"/>
          </p:nvPr>
        </p:nvSpPr>
        <p:spPr/>
        <p:txBody>
          <a:bodyPr/>
          <a:lstStyle/>
          <a:p>
            <a:fld id="{A23720DD-5B6D-40BF-8493-A6B52D484E6B}" type="datetimeFigureOut">
              <a:rPr lang="tr-TR" smtClean="0"/>
              <a:t>8.04.2025</a:t>
            </a:fld>
            <a:endParaRPr lang="tr-TR" dirty="0"/>
          </a:p>
        </p:txBody>
      </p:sp>
      <p:sp>
        <p:nvSpPr>
          <p:cNvPr id="5" name="Altbilgi Yer Tutucusu 4"/>
          <p:cNvSpPr>
            <a:spLocks noGrp="1"/>
          </p:cNvSpPr>
          <p:nvPr>
            <p:ph type="ftr" sz="quarter" idx="11"/>
          </p:nvPr>
        </p:nvSpPr>
        <p:spPr/>
        <p:txBody>
          <a:bodyPr/>
          <a:lstStyle/>
          <a:p>
            <a:endParaRPr lang="tr-TR" dirty="0"/>
          </a:p>
        </p:txBody>
      </p:sp>
      <p:sp>
        <p:nvSpPr>
          <p:cNvPr id="6" name="Slayt Numarası Yer Tutucusu 5"/>
          <p:cNvSpPr>
            <a:spLocks noGrp="1"/>
          </p:cNvSpPr>
          <p:nvPr>
            <p:ph type="sldNum" sz="quarter" idx="12"/>
          </p:nvPr>
        </p:nvSpPr>
        <p:spPr/>
        <p:txBody>
          <a:bodyPr/>
          <a:lstStyle/>
          <a:p>
            <a:fld id="{F302176B-0E47-46AC-8F43-DAB4B8A37D06}" type="slidenum">
              <a:rPr lang="tr-TR" smtClean="0"/>
              <a:t>‹#›</a:t>
            </a:fld>
            <a:endParaRPr lang="tr-TR" dirty="0"/>
          </a:p>
        </p:txBody>
      </p:sp>
    </p:spTree>
    <p:extLst>
      <p:ext uri="{BB962C8B-B14F-4D97-AF65-F5344CB8AC3E}">
        <p14:creationId xmlns:p14="http://schemas.microsoft.com/office/powerpoint/2010/main" val="1841517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Bölüm Üstbilgisi">
    <p:spTree>
      <p:nvGrpSpPr>
        <p:cNvPr id="1" name=""/>
        <p:cNvGrpSpPr/>
        <p:nvPr/>
      </p:nvGrpSpPr>
      <p:grpSpPr>
        <a:xfrm>
          <a:off x="0" y="0"/>
          <a:ext cx="0" cy="0"/>
          <a:chOff x="0" y="0"/>
          <a:chExt cx="0" cy="0"/>
        </a:xfrm>
      </p:grpSpPr>
      <p:sp>
        <p:nvSpPr>
          <p:cNvPr id="2" name="Başlık 1"/>
          <p:cNvSpPr>
            <a:spLocks noGrp="1"/>
          </p:cNvSpPr>
          <p:nvPr>
            <p:ph type="title"/>
          </p:nvPr>
        </p:nvSpPr>
        <p:spPr>
          <a:xfrm>
            <a:off x="722313" y="4406906"/>
            <a:ext cx="7772400" cy="1362075"/>
          </a:xfrm>
        </p:spPr>
        <p:txBody>
          <a:bodyPr anchor="t"/>
          <a:lstStyle>
            <a:lvl1pPr algn="l">
              <a:defRPr sz="4000" b="1" cap="all"/>
            </a:lvl1pPr>
          </a:lstStyle>
          <a:p>
            <a:r>
              <a:rPr lang="tr-TR"/>
              <a:t>Asıl başlık stili için tıklatın</a:t>
            </a:r>
          </a:p>
        </p:txBody>
      </p:sp>
      <p:sp>
        <p:nvSpPr>
          <p:cNvPr id="3" name="Metin Yer Tutucusu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tıklatın</a:t>
            </a:r>
          </a:p>
        </p:txBody>
      </p:sp>
      <p:sp>
        <p:nvSpPr>
          <p:cNvPr id="4" name="Veri Yer Tutucusu 3"/>
          <p:cNvSpPr>
            <a:spLocks noGrp="1"/>
          </p:cNvSpPr>
          <p:nvPr>
            <p:ph type="dt" sz="half" idx="10"/>
          </p:nvPr>
        </p:nvSpPr>
        <p:spPr/>
        <p:txBody>
          <a:bodyPr/>
          <a:lstStyle/>
          <a:p>
            <a:fld id="{A23720DD-5B6D-40BF-8493-A6B52D484E6B}" type="datetimeFigureOut">
              <a:rPr lang="tr-TR" smtClean="0"/>
              <a:t>8.04.2025</a:t>
            </a:fld>
            <a:endParaRPr lang="tr-TR" dirty="0"/>
          </a:p>
        </p:txBody>
      </p:sp>
      <p:sp>
        <p:nvSpPr>
          <p:cNvPr id="5" name="Altbilgi Yer Tutucusu 4"/>
          <p:cNvSpPr>
            <a:spLocks noGrp="1"/>
          </p:cNvSpPr>
          <p:nvPr>
            <p:ph type="ftr" sz="quarter" idx="11"/>
          </p:nvPr>
        </p:nvSpPr>
        <p:spPr/>
        <p:txBody>
          <a:bodyPr/>
          <a:lstStyle/>
          <a:p>
            <a:endParaRPr lang="tr-TR" dirty="0"/>
          </a:p>
        </p:txBody>
      </p:sp>
      <p:sp>
        <p:nvSpPr>
          <p:cNvPr id="6" name="Slayt Numarası Yer Tutucusu 5"/>
          <p:cNvSpPr>
            <a:spLocks noGrp="1"/>
          </p:cNvSpPr>
          <p:nvPr>
            <p:ph type="sldNum" sz="quarter" idx="12"/>
          </p:nvPr>
        </p:nvSpPr>
        <p:spPr/>
        <p:txBody>
          <a:bodyPr/>
          <a:lstStyle/>
          <a:p>
            <a:fld id="{F302176B-0E47-46AC-8F43-DAB4B8A37D06}" type="slidenum">
              <a:rPr lang="tr-TR" smtClean="0"/>
              <a:t>‹#›</a:t>
            </a:fld>
            <a:endParaRPr lang="tr-TR" dirty="0"/>
          </a:p>
        </p:txBody>
      </p:sp>
    </p:spTree>
    <p:extLst>
      <p:ext uri="{BB962C8B-B14F-4D97-AF65-F5344CB8AC3E}">
        <p14:creationId xmlns:p14="http://schemas.microsoft.com/office/powerpoint/2010/main" val="120022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İki İçerik">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a:t>Asıl başlık stili için tıklatın</a:t>
            </a:r>
          </a:p>
        </p:txBody>
      </p:sp>
      <p:sp>
        <p:nvSpPr>
          <p:cNvPr id="3" name="İçerik Yer Tutucusu 2"/>
          <p:cNvSpPr>
            <a:spLocks noGrp="1"/>
          </p:cNvSpPr>
          <p:nvPr>
            <p:ph sz="half" idx="1"/>
          </p:nvPr>
        </p:nvSpPr>
        <p:spPr>
          <a:xfrm>
            <a:off x="457200" y="1600206"/>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p:cNvSpPr>
            <a:spLocks noGrp="1"/>
          </p:cNvSpPr>
          <p:nvPr>
            <p:ph sz="half" idx="2"/>
          </p:nvPr>
        </p:nvSpPr>
        <p:spPr>
          <a:xfrm>
            <a:off x="4648200" y="1600206"/>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p:cNvSpPr>
            <a:spLocks noGrp="1"/>
          </p:cNvSpPr>
          <p:nvPr>
            <p:ph type="dt" sz="half" idx="10"/>
          </p:nvPr>
        </p:nvSpPr>
        <p:spPr/>
        <p:txBody>
          <a:bodyPr/>
          <a:lstStyle/>
          <a:p>
            <a:fld id="{A23720DD-5B6D-40BF-8493-A6B52D484E6B}" type="datetimeFigureOut">
              <a:rPr lang="tr-TR" smtClean="0"/>
              <a:t>8.04.2025</a:t>
            </a:fld>
            <a:endParaRPr lang="tr-TR" dirty="0"/>
          </a:p>
        </p:txBody>
      </p:sp>
      <p:sp>
        <p:nvSpPr>
          <p:cNvPr id="6" name="Altbilgi Yer Tutucusu 5"/>
          <p:cNvSpPr>
            <a:spLocks noGrp="1"/>
          </p:cNvSpPr>
          <p:nvPr>
            <p:ph type="ftr" sz="quarter" idx="11"/>
          </p:nvPr>
        </p:nvSpPr>
        <p:spPr/>
        <p:txBody>
          <a:bodyPr/>
          <a:lstStyle/>
          <a:p>
            <a:endParaRPr lang="tr-TR" dirty="0"/>
          </a:p>
        </p:txBody>
      </p:sp>
      <p:sp>
        <p:nvSpPr>
          <p:cNvPr id="7" name="Slayt Numarası Yer Tutucusu 6"/>
          <p:cNvSpPr>
            <a:spLocks noGrp="1"/>
          </p:cNvSpPr>
          <p:nvPr>
            <p:ph type="sldNum" sz="quarter" idx="12"/>
          </p:nvPr>
        </p:nvSpPr>
        <p:spPr/>
        <p:txBody>
          <a:bodyPr/>
          <a:lstStyle/>
          <a:p>
            <a:fld id="{F302176B-0E47-46AC-8F43-DAB4B8A37D06}" type="slidenum">
              <a:rPr lang="tr-TR" smtClean="0"/>
              <a:t>‹#›</a:t>
            </a:fld>
            <a:endParaRPr lang="tr-TR" dirty="0"/>
          </a:p>
        </p:txBody>
      </p:sp>
    </p:spTree>
    <p:extLst>
      <p:ext uri="{BB962C8B-B14F-4D97-AF65-F5344CB8AC3E}">
        <p14:creationId xmlns:p14="http://schemas.microsoft.com/office/powerpoint/2010/main" val="999914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Karşılaştırma">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lvl1pPr>
              <a:defRPr/>
            </a:lvl1pPr>
          </a:lstStyle>
          <a:p>
            <a:r>
              <a:rPr lang="tr-TR"/>
              <a:t>Asıl başlık stili için tıklatın</a:t>
            </a:r>
          </a:p>
        </p:txBody>
      </p:sp>
      <p:sp>
        <p:nvSpPr>
          <p:cNvPr id="3" name="Metin Yer Tutucusu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tıklatın</a:t>
            </a:r>
          </a:p>
        </p:txBody>
      </p:sp>
      <p:sp>
        <p:nvSpPr>
          <p:cNvPr id="4" name="İçerik Yer Tutucus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p:cNvSpPr>
            <a:spLocks noGrp="1"/>
          </p:cNvSpPr>
          <p:nvPr>
            <p:ph type="body" sz="quarter" idx="3"/>
          </p:nvPr>
        </p:nvSpPr>
        <p:spPr>
          <a:xfrm>
            <a:off x="4645028"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tıklatın</a:t>
            </a:r>
          </a:p>
        </p:txBody>
      </p:sp>
      <p:sp>
        <p:nvSpPr>
          <p:cNvPr id="6" name="İçerik Yer Tutucusu 5"/>
          <p:cNvSpPr>
            <a:spLocks noGrp="1"/>
          </p:cNvSpPr>
          <p:nvPr>
            <p:ph sz="quarter" idx="4"/>
          </p:nvPr>
        </p:nvSpPr>
        <p:spPr>
          <a:xfrm>
            <a:off x="4645028"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p:cNvSpPr>
            <a:spLocks noGrp="1"/>
          </p:cNvSpPr>
          <p:nvPr>
            <p:ph type="dt" sz="half" idx="10"/>
          </p:nvPr>
        </p:nvSpPr>
        <p:spPr/>
        <p:txBody>
          <a:bodyPr/>
          <a:lstStyle/>
          <a:p>
            <a:fld id="{A23720DD-5B6D-40BF-8493-A6B52D484E6B}" type="datetimeFigureOut">
              <a:rPr lang="tr-TR" smtClean="0"/>
              <a:t>8.04.2025</a:t>
            </a:fld>
            <a:endParaRPr lang="tr-TR" dirty="0"/>
          </a:p>
        </p:txBody>
      </p:sp>
      <p:sp>
        <p:nvSpPr>
          <p:cNvPr id="8" name="Altbilgi Yer Tutucusu 7"/>
          <p:cNvSpPr>
            <a:spLocks noGrp="1"/>
          </p:cNvSpPr>
          <p:nvPr>
            <p:ph type="ftr" sz="quarter" idx="11"/>
          </p:nvPr>
        </p:nvSpPr>
        <p:spPr/>
        <p:txBody>
          <a:bodyPr/>
          <a:lstStyle/>
          <a:p>
            <a:endParaRPr lang="tr-TR" dirty="0"/>
          </a:p>
        </p:txBody>
      </p:sp>
      <p:sp>
        <p:nvSpPr>
          <p:cNvPr id="9" name="Slayt Numarası Yer Tutucusu 8"/>
          <p:cNvSpPr>
            <a:spLocks noGrp="1"/>
          </p:cNvSpPr>
          <p:nvPr>
            <p:ph type="sldNum" sz="quarter" idx="12"/>
          </p:nvPr>
        </p:nvSpPr>
        <p:spPr/>
        <p:txBody>
          <a:bodyPr/>
          <a:lstStyle/>
          <a:p>
            <a:fld id="{F302176B-0E47-46AC-8F43-DAB4B8A37D06}" type="slidenum">
              <a:rPr lang="tr-TR" smtClean="0"/>
              <a:t>‹#›</a:t>
            </a:fld>
            <a:endParaRPr lang="tr-TR" dirty="0"/>
          </a:p>
        </p:txBody>
      </p:sp>
    </p:spTree>
    <p:extLst>
      <p:ext uri="{BB962C8B-B14F-4D97-AF65-F5344CB8AC3E}">
        <p14:creationId xmlns:p14="http://schemas.microsoft.com/office/powerpoint/2010/main" val="36470754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Yalnızca Başlık">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a:t>Asıl başlık stili için tıklatın</a:t>
            </a:r>
          </a:p>
        </p:txBody>
      </p:sp>
      <p:sp>
        <p:nvSpPr>
          <p:cNvPr id="3" name="Veri Yer Tutucusu 2"/>
          <p:cNvSpPr>
            <a:spLocks noGrp="1"/>
          </p:cNvSpPr>
          <p:nvPr>
            <p:ph type="dt" sz="half" idx="10"/>
          </p:nvPr>
        </p:nvSpPr>
        <p:spPr/>
        <p:txBody>
          <a:bodyPr/>
          <a:lstStyle/>
          <a:p>
            <a:fld id="{A23720DD-5B6D-40BF-8493-A6B52D484E6B}" type="datetimeFigureOut">
              <a:rPr lang="tr-TR" smtClean="0"/>
              <a:t>8.04.2025</a:t>
            </a:fld>
            <a:endParaRPr lang="tr-TR" dirty="0"/>
          </a:p>
        </p:txBody>
      </p:sp>
      <p:sp>
        <p:nvSpPr>
          <p:cNvPr id="4" name="Altbilgi Yer Tutucusu 3"/>
          <p:cNvSpPr>
            <a:spLocks noGrp="1"/>
          </p:cNvSpPr>
          <p:nvPr>
            <p:ph type="ftr" sz="quarter" idx="11"/>
          </p:nvPr>
        </p:nvSpPr>
        <p:spPr/>
        <p:txBody>
          <a:bodyPr/>
          <a:lstStyle/>
          <a:p>
            <a:endParaRPr lang="tr-TR" dirty="0"/>
          </a:p>
        </p:txBody>
      </p:sp>
      <p:sp>
        <p:nvSpPr>
          <p:cNvPr id="5" name="Slayt Numarası Yer Tutucusu 4"/>
          <p:cNvSpPr>
            <a:spLocks noGrp="1"/>
          </p:cNvSpPr>
          <p:nvPr>
            <p:ph type="sldNum" sz="quarter" idx="12"/>
          </p:nvPr>
        </p:nvSpPr>
        <p:spPr/>
        <p:txBody>
          <a:bodyPr/>
          <a:lstStyle/>
          <a:p>
            <a:fld id="{F302176B-0E47-46AC-8F43-DAB4B8A37D06}" type="slidenum">
              <a:rPr lang="tr-TR" smtClean="0"/>
              <a:t>‹#›</a:t>
            </a:fld>
            <a:endParaRPr lang="tr-TR" dirty="0"/>
          </a:p>
        </p:txBody>
      </p:sp>
    </p:spTree>
    <p:extLst>
      <p:ext uri="{BB962C8B-B14F-4D97-AF65-F5344CB8AC3E}">
        <p14:creationId xmlns:p14="http://schemas.microsoft.com/office/powerpoint/2010/main" val="7454493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oş">
    <p:spTree>
      <p:nvGrpSpPr>
        <p:cNvPr id="1" name=""/>
        <p:cNvGrpSpPr/>
        <p:nvPr/>
      </p:nvGrpSpPr>
      <p:grpSpPr>
        <a:xfrm>
          <a:off x="0" y="0"/>
          <a:ext cx="0" cy="0"/>
          <a:chOff x="0" y="0"/>
          <a:chExt cx="0" cy="0"/>
        </a:xfrm>
      </p:grpSpPr>
      <p:sp>
        <p:nvSpPr>
          <p:cNvPr id="2" name="Veri Yer Tutucusu 1"/>
          <p:cNvSpPr>
            <a:spLocks noGrp="1"/>
          </p:cNvSpPr>
          <p:nvPr>
            <p:ph type="dt" sz="half" idx="10"/>
          </p:nvPr>
        </p:nvSpPr>
        <p:spPr/>
        <p:txBody>
          <a:bodyPr/>
          <a:lstStyle/>
          <a:p>
            <a:fld id="{A23720DD-5B6D-40BF-8493-A6B52D484E6B}" type="datetimeFigureOut">
              <a:rPr lang="tr-TR" smtClean="0"/>
              <a:t>8.04.2025</a:t>
            </a:fld>
            <a:endParaRPr lang="tr-TR" dirty="0"/>
          </a:p>
        </p:txBody>
      </p:sp>
      <p:sp>
        <p:nvSpPr>
          <p:cNvPr id="3" name="Altbilgi Yer Tutucusu 2"/>
          <p:cNvSpPr>
            <a:spLocks noGrp="1"/>
          </p:cNvSpPr>
          <p:nvPr>
            <p:ph type="ftr" sz="quarter" idx="11"/>
          </p:nvPr>
        </p:nvSpPr>
        <p:spPr/>
        <p:txBody>
          <a:bodyPr/>
          <a:lstStyle/>
          <a:p>
            <a:endParaRPr lang="tr-TR" dirty="0"/>
          </a:p>
        </p:txBody>
      </p:sp>
      <p:sp>
        <p:nvSpPr>
          <p:cNvPr id="4" name="Slayt Numarası Yer Tutucusu 3"/>
          <p:cNvSpPr>
            <a:spLocks noGrp="1"/>
          </p:cNvSpPr>
          <p:nvPr>
            <p:ph type="sldNum" sz="quarter" idx="12"/>
          </p:nvPr>
        </p:nvSpPr>
        <p:spPr/>
        <p:txBody>
          <a:bodyPr/>
          <a:lstStyle/>
          <a:p>
            <a:fld id="{F302176B-0E47-46AC-8F43-DAB4B8A37D06}" type="slidenum">
              <a:rPr lang="tr-TR" smtClean="0"/>
              <a:t>‹#›</a:t>
            </a:fld>
            <a:endParaRPr lang="tr-TR" dirty="0"/>
          </a:p>
        </p:txBody>
      </p:sp>
    </p:spTree>
    <p:extLst>
      <p:ext uri="{BB962C8B-B14F-4D97-AF65-F5344CB8AC3E}">
        <p14:creationId xmlns:p14="http://schemas.microsoft.com/office/powerpoint/2010/main" val="18424765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Başlıklı İçerik">
    <p:spTree>
      <p:nvGrpSpPr>
        <p:cNvPr id="1" name=""/>
        <p:cNvGrpSpPr/>
        <p:nvPr/>
      </p:nvGrpSpPr>
      <p:grpSpPr>
        <a:xfrm>
          <a:off x="0" y="0"/>
          <a:ext cx="0" cy="0"/>
          <a:chOff x="0" y="0"/>
          <a:chExt cx="0" cy="0"/>
        </a:xfrm>
      </p:grpSpPr>
      <p:sp>
        <p:nvSpPr>
          <p:cNvPr id="2" name="Başlık 1"/>
          <p:cNvSpPr>
            <a:spLocks noGrp="1"/>
          </p:cNvSpPr>
          <p:nvPr>
            <p:ph type="title"/>
          </p:nvPr>
        </p:nvSpPr>
        <p:spPr>
          <a:xfrm>
            <a:off x="457202" y="273050"/>
            <a:ext cx="3008313" cy="1162050"/>
          </a:xfrm>
        </p:spPr>
        <p:txBody>
          <a:bodyPr anchor="b"/>
          <a:lstStyle>
            <a:lvl1pPr algn="l">
              <a:defRPr sz="2000" b="1"/>
            </a:lvl1pPr>
          </a:lstStyle>
          <a:p>
            <a:r>
              <a:rPr lang="tr-TR"/>
              <a:t>Asıl başlık stili için tıklatın</a:t>
            </a:r>
          </a:p>
        </p:txBody>
      </p:sp>
      <p:sp>
        <p:nvSpPr>
          <p:cNvPr id="3" name="İçerik Yer Tutucusu 2"/>
          <p:cNvSpPr>
            <a:spLocks noGrp="1"/>
          </p:cNvSpPr>
          <p:nvPr>
            <p:ph idx="1"/>
          </p:nvPr>
        </p:nvSpPr>
        <p:spPr>
          <a:xfrm>
            <a:off x="3575050" y="273056"/>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p:cNvSpPr>
            <a:spLocks noGrp="1"/>
          </p:cNvSpPr>
          <p:nvPr>
            <p:ph type="body" sz="half" idx="2"/>
          </p:nvPr>
        </p:nvSpPr>
        <p:spPr>
          <a:xfrm>
            <a:off x="457202" y="1435103"/>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tıklatın</a:t>
            </a:r>
          </a:p>
        </p:txBody>
      </p:sp>
      <p:sp>
        <p:nvSpPr>
          <p:cNvPr id="5" name="Veri Yer Tutucusu 4"/>
          <p:cNvSpPr>
            <a:spLocks noGrp="1"/>
          </p:cNvSpPr>
          <p:nvPr>
            <p:ph type="dt" sz="half" idx="10"/>
          </p:nvPr>
        </p:nvSpPr>
        <p:spPr/>
        <p:txBody>
          <a:bodyPr/>
          <a:lstStyle/>
          <a:p>
            <a:fld id="{A23720DD-5B6D-40BF-8493-A6B52D484E6B}" type="datetimeFigureOut">
              <a:rPr lang="tr-TR" smtClean="0"/>
              <a:t>8.04.2025</a:t>
            </a:fld>
            <a:endParaRPr lang="tr-TR" dirty="0"/>
          </a:p>
        </p:txBody>
      </p:sp>
      <p:sp>
        <p:nvSpPr>
          <p:cNvPr id="6" name="Altbilgi Yer Tutucusu 5"/>
          <p:cNvSpPr>
            <a:spLocks noGrp="1"/>
          </p:cNvSpPr>
          <p:nvPr>
            <p:ph type="ftr" sz="quarter" idx="11"/>
          </p:nvPr>
        </p:nvSpPr>
        <p:spPr/>
        <p:txBody>
          <a:bodyPr/>
          <a:lstStyle/>
          <a:p>
            <a:endParaRPr lang="tr-TR" dirty="0"/>
          </a:p>
        </p:txBody>
      </p:sp>
      <p:sp>
        <p:nvSpPr>
          <p:cNvPr id="7" name="Slayt Numarası Yer Tutucusu 6"/>
          <p:cNvSpPr>
            <a:spLocks noGrp="1"/>
          </p:cNvSpPr>
          <p:nvPr>
            <p:ph type="sldNum" sz="quarter" idx="12"/>
          </p:nvPr>
        </p:nvSpPr>
        <p:spPr/>
        <p:txBody>
          <a:bodyPr/>
          <a:lstStyle/>
          <a:p>
            <a:fld id="{F302176B-0E47-46AC-8F43-DAB4B8A37D06}" type="slidenum">
              <a:rPr lang="tr-TR" smtClean="0"/>
              <a:t>‹#›</a:t>
            </a:fld>
            <a:endParaRPr lang="tr-TR" dirty="0"/>
          </a:p>
        </p:txBody>
      </p:sp>
    </p:spTree>
    <p:extLst>
      <p:ext uri="{BB962C8B-B14F-4D97-AF65-F5344CB8AC3E}">
        <p14:creationId xmlns:p14="http://schemas.microsoft.com/office/powerpoint/2010/main" val="33755525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aşlıklı Resim">
    <p:spTree>
      <p:nvGrpSpPr>
        <p:cNvPr id="1" name=""/>
        <p:cNvGrpSpPr/>
        <p:nvPr/>
      </p:nvGrpSpPr>
      <p:grpSpPr>
        <a:xfrm>
          <a:off x="0" y="0"/>
          <a:ext cx="0" cy="0"/>
          <a:chOff x="0" y="0"/>
          <a:chExt cx="0" cy="0"/>
        </a:xfrm>
      </p:grpSpPr>
      <p:sp>
        <p:nvSpPr>
          <p:cNvPr id="2" name="Başlık 1"/>
          <p:cNvSpPr>
            <a:spLocks noGrp="1"/>
          </p:cNvSpPr>
          <p:nvPr>
            <p:ph type="title"/>
          </p:nvPr>
        </p:nvSpPr>
        <p:spPr>
          <a:xfrm>
            <a:off x="1792288" y="4800600"/>
            <a:ext cx="5486400" cy="566738"/>
          </a:xfrm>
        </p:spPr>
        <p:txBody>
          <a:bodyPr anchor="b"/>
          <a:lstStyle>
            <a:lvl1pPr algn="l">
              <a:defRPr sz="2000" b="1"/>
            </a:lvl1pPr>
          </a:lstStyle>
          <a:p>
            <a:r>
              <a:rPr lang="tr-TR"/>
              <a:t>Asıl başlık stili için tıklatın</a:t>
            </a:r>
          </a:p>
        </p:txBody>
      </p:sp>
      <p:sp>
        <p:nvSpPr>
          <p:cNvPr id="3" name="Resim Yer Tutucusu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dirty="0"/>
          </a:p>
        </p:txBody>
      </p:sp>
      <p:sp>
        <p:nvSpPr>
          <p:cNvPr id="4" name="Metin Yer Tutucusu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tıklatın</a:t>
            </a:r>
          </a:p>
        </p:txBody>
      </p:sp>
      <p:sp>
        <p:nvSpPr>
          <p:cNvPr id="5" name="Veri Yer Tutucusu 4"/>
          <p:cNvSpPr>
            <a:spLocks noGrp="1"/>
          </p:cNvSpPr>
          <p:nvPr>
            <p:ph type="dt" sz="half" idx="10"/>
          </p:nvPr>
        </p:nvSpPr>
        <p:spPr/>
        <p:txBody>
          <a:bodyPr/>
          <a:lstStyle/>
          <a:p>
            <a:fld id="{A23720DD-5B6D-40BF-8493-A6B52D484E6B}" type="datetimeFigureOut">
              <a:rPr lang="tr-TR" smtClean="0"/>
              <a:t>8.04.2025</a:t>
            </a:fld>
            <a:endParaRPr lang="tr-TR" dirty="0"/>
          </a:p>
        </p:txBody>
      </p:sp>
      <p:sp>
        <p:nvSpPr>
          <p:cNvPr id="6" name="Altbilgi Yer Tutucusu 5"/>
          <p:cNvSpPr>
            <a:spLocks noGrp="1"/>
          </p:cNvSpPr>
          <p:nvPr>
            <p:ph type="ftr" sz="quarter" idx="11"/>
          </p:nvPr>
        </p:nvSpPr>
        <p:spPr/>
        <p:txBody>
          <a:bodyPr/>
          <a:lstStyle/>
          <a:p>
            <a:endParaRPr lang="tr-TR" dirty="0"/>
          </a:p>
        </p:txBody>
      </p:sp>
      <p:sp>
        <p:nvSpPr>
          <p:cNvPr id="7" name="Slayt Numarası Yer Tutucusu 6"/>
          <p:cNvSpPr>
            <a:spLocks noGrp="1"/>
          </p:cNvSpPr>
          <p:nvPr>
            <p:ph type="sldNum" sz="quarter" idx="12"/>
          </p:nvPr>
        </p:nvSpPr>
        <p:spPr/>
        <p:txBody>
          <a:bodyPr/>
          <a:lstStyle/>
          <a:p>
            <a:fld id="{F302176B-0E47-46AC-8F43-DAB4B8A37D06}" type="slidenum">
              <a:rPr lang="tr-TR" smtClean="0"/>
              <a:t>‹#›</a:t>
            </a:fld>
            <a:endParaRPr lang="tr-TR" dirty="0"/>
          </a:p>
        </p:txBody>
      </p:sp>
    </p:spTree>
    <p:extLst>
      <p:ext uri="{BB962C8B-B14F-4D97-AF65-F5344CB8AC3E}">
        <p14:creationId xmlns:p14="http://schemas.microsoft.com/office/powerpoint/2010/main" val="1110231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tr-TR" dirty="0"/>
              <a:t>Asıl başlık stili için tıklatın</a:t>
            </a:r>
          </a:p>
        </p:txBody>
      </p:sp>
      <p:sp>
        <p:nvSpPr>
          <p:cNvPr id="3" name="Metin Yer Tutucusu 2"/>
          <p:cNvSpPr>
            <a:spLocks noGrp="1"/>
          </p:cNvSpPr>
          <p:nvPr>
            <p:ph type="body" idx="1"/>
          </p:nvPr>
        </p:nvSpPr>
        <p:spPr>
          <a:xfrm>
            <a:off x="457200" y="1600206"/>
            <a:ext cx="8229600" cy="4525963"/>
          </a:xfrm>
          <a:prstGeom prst="rect">
            <a:avLst/>
          </a:prstGeom>
        </p:spPr>
        <p:txBody>
          <a:bodyPr vert="horz" lIns="91440" tIns="45720" rIns="91440" bIns="45720" rtlCol="0">
            <a:normAutofit/>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p:cNvSpPr>
            <a:spLocks noGrp="1"/>
          </p:cNvSpPr>
          <p:nvPr>
            <p:ph type="dt" sz="half" idx="2"/>
          </p:nvPr>
        </p:nvSpPr>
        <p:spPr>
          <a:xfrm>
            <a:off x="457200" y="6356356"/>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3720DD-5B6D-40BF-8493-A6B52D484E6B}" type="datetimeFigureOut">
              <a:rPr lang="tr-TR" smtClean="0"/>
              <a:t>8.04.2025</a:t>
            </a:fld>
            <a:endParaRPr lang="tr-TR" dirty="0"/>
          </a:p>
        </p:txBody>
      </p:sp>
      <p:sp>
        <p:nvSpPr>
          <p:cNvPr id="5" name="Altbilgi Yer Tutucusu 4"/>
          <p:cNvSpPr>
            <a:spLocks noGrp="1"/>
          </p:cNvSpPr>
          <p:nvPr>
            <p:ph type="ftr" sz="quarter" idx="3"/>
          </p:nvPr>
        </p:nvSpPr>
        <p:spPr>
          <a:xfrm>
            <a:off x="3124200" y="6356356"/>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dirty="0"/>
          </a:p>
        </p:txBody>
      </p:sp>
      <p:sp>
        <p:nvSpPr>
          <p:cNvPr id="6" name="Slayt Numarası Yer Tutucusu 5"/>
          <p:cNvSpPr>
            <a:spLocks noGrp="1"/>
          </p:cNvSpPr>
          <p:nvPr>
            <p:ph type="sldNum" sz="quarter" idx="4"/>
          </p:nvPr>
        </p:nvSpPr>
        <p:spPr>
          <a:xfrm>
            <a:off x="6553200" y="6356356"/>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02176B-0E47-46AC-8F43-DAB4B8A37D06}" type="slidenum">
              <a:rPr lang="tr-TR" smtClean="0"/>
              <a:t>‹#›</a:t>
            </a:fld>
            <a:endParaRPr lang="tr-TR" dirty="0"/>
          </a:p>
        </p:txBody>
      </p:sp>
      <p:pic>
        <p:nvPicPr>
          <p:cNvPr id="8" name="Picture 2"/>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7881739" y="0"/>
            <a:ext cx="1262261" cy="12622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289259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24.jpeg"/></Relationships>
</file>

<file path=ppt/slides/_rels/slide19.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28.jpeg"/></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30.jpeg"/></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1.jpe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32.jpe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jpe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32.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jpe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37.jpeg"/></Relationships>
</file>

<file path=ppt/slides/_rels/slide33.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38.jpe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40.jpeg"/></Relationships>
</file>

<file path=ppt/slides/_rels/slide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1.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2.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3.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4.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9.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image" Target="../media/image45.jpe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4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8.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42.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image" Target="../media/image49.jpe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1.jpeg"/></Relationships>
</file>

<file path=ppt/slides/_rels/slide4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5CC75572-FA7A-46CE-8CEA-0931F4E6424A}"/>
              </a:ext>
            </a:extLst>
          </p:cNvPr>
          <p:cNvSpPr/>
          <p:nvPr/>
        </p:nvSpPr>
        <p:spPr>
          <a:xfrm>
            <a:off x="11193" y="2955263"/>
            <a:ext cx="9121613" cy="110643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Başlık 1"/>
          <p:cNvSpPr>
            <a:spLocks noGrp="1"/>
          </p:cNvSpPr>
          <p:nvPr>
            <p:ph type="ctrTitle"/>
          </p:nvPr>
        </p:nvSpPr>
        <p:spPr>
          <a:xfrm>
            <a:off x="251520" y="3212976"/>
            <a:ext cx="8352928" cy="794513"/>
          </a:xfrm>
        </p:spPr>
        <p:txBody>
          <a:bodyPr>
            <a:normAutofit/>
          </a:bodyPr>
          <a:lstStyle/>
          <a:p>
            <a:pPr lvl="0"/>
            <a:r>
              <a:rPr lang="tr-TR" sz="4000" b="1" dirty="0"/>
              <a:t>KANAMALARDA İLK YARDIM</a:t>
            </a:r>
          </a:p>
        </p:txBody>
      </p:sp>
      <p:pic>
        <p:nvPicPr>
          <p:cNvPr id="12" name="Resim 11">
            <a:extLst>
              <a:ext uri="{FF2B5EF4-FFF2-40B4-BE49-F238E27FC236}">
                <a16:creationId xmlns:a16="http://schemas.microsoft.com/office/drawing/2014/main" id="{A8BAC4E0-915E-4284-A221-1EBFEE8678A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55576" y="4509120"/>
            <a:ext cx="2555776" cy="1916832"/>
          </a:xfrm>
          <a:prstGeom prst="rect">
            <a:avLst/>
          </a:prstGeom>
        </p:spPr>
      </p:pic>
      <p:pic>
        <p:nvPicPr>
          <p:cNvPr id="14" name="Resim 13">
            <a:extLst>
              <a:ext uri="{FF2B5EF4-FFF2-40B4-BE49-F238E27FC236}">
                <a16:creationId xmlns:a16="http://schemas.microsoft.com/office/drawing/2014/main" id="{2606CF62-112F-4FA1-9AD0-893876C3FC4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46238" y="4509120"/>
            <a:ext cx="2555776" cy="1916832"/>
          </a:xfrm>
          <a:prstGeom prst="rect">
            <a:avLst/>
          </a:prstGeom>
        </p:spPr>
      </p:pic>
      <p:pic>
        <p:nvPicPr>
          <p:cNvPr id="16" name="Resim 15">
            <a:extLst>
              <a:ext uri="{FF2B5EF4-FFF2-40B4-BE49-F238E27FC236}">
                <a16:creationId xmlns:a16="http://schemas.microsoft.com/office/drawing/2014/main" id="{94F55FC0-CAE1-44F4-9D22-A5243ECC155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444208" y="4476342"/>
            <a:ext cx="2555776" cy="1916832"/>
          </a:xfrm>
          <a:prstGeom prst="rect">
            <a:avLst/>
          </a:prstGeom>
        </p:spPr>
      </p:pic>
      <p:pic>
        <p:nvPicPr>
          <p:cNvPr id="5" name="Resim 4">
            <a:extLst>
              <a:ext uri="{FF2B5EF4-FFF2-40B4-BE49-F238E27FC236}">
                <a16:creationId xmlns:a16="http://schemas.microsoft.com/office/drawing/2014/main" id="{A3BB534D-FD35-F776-49C1-E49058D80B7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239851" y="284540"/>
            <a:ext cx="2664296" cy="2616519"/>
          </a:xfrm>
          <a:prstGeom prst="rect">
            <a:avLst/>
          </a:prstGeom>
        </p:spPr>
      </p:pic>
    </p:spTree>
    <p:extLst>
      <p:ext uri="{BB962C8B-B14F-4D97-AF65-F5344CB8AC3E}">
        <p14:creationId xmlns:p14="http://schemas.microsoft.com/office/powerpoint/2010/main" val="3764911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Dikdörtgen 5">
            <a:extLst>
              <a:ext uri="{FF2B5EF4-FFF2-40B4-BE49-F238E27FC236}">
                <a16:creationId xmlns:a16="http://schemas.microsoft.com/office/drawing/2014/main" id="{2B928524-4E15-4C3B-8F84-0977CA069B8B}"/>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611560" y="1844824"/>
            <a:ext cx="7992888" cy="4104456"/>
          </a:xfrm>
        </p:spPr>
        <p:txBody>
          <a:bodyPr>
            <a:noAutofit/>
          </a:bodyPr>
          <a:lstStyle/>
          <a:p>
            <a:pPr algn="just"/>
            <a:r>
              <a:rPr lang="tr-TR" sz="2400" dirty="0">
                <a:cs typeface="Times New Roman" panose="02020603050405020304" pitchFamily="18" charset="0"/>
              </a:rPr>
              <a:t>Pansumanı sabit tutmak için </a:t>
            </a:r>
            <a:r>
              <a:rPr lang="tr-TR" sz="2400" b="1" dirty="0">
                <a:cs typeface="Times New Roman" panose="02020603050405020304" pitchFamily="18" charset="0"/>
              </a:rPr>
              <a:t>basınçlı bandaj </a:t>
            </a:r>
            <a:r>
              <a:rPr lang="tr-TR" sz="2400" dirty="0">
                <a:cs typeface="Times New Roman" panose="02020603050405020304" pitchFamily="18" charset="0"/>
              </a:rPr>
              <a:t>uygulayın. </a:t>
            </a:r>
          </a:p>
          <a:p>
            <a:pPr algn="just"/>
            <a:r>
              <a:rPr lang="tr-TR" sz="2400" dirty="0">
                <a:cs typeface="Times New Roman" panose="02020603050405020304" pitchFamily="18" charset="0"/>
              </a:rPr>
              <a:t>Bunun için yara üzerine gazlı bez veya temiz bir kumaş yerleştirdikten sonra sargı bezi veya tülbent, kravat ve benzeri bir kumaşla uzvu sıkıca sarın. </a:t>
            </a:r>
          </a:p>
          <a:p>
            <a:pPr algn="just"/>
            <a:endParaRPr lang="tr-TR" sz="2400" dirty="0">
              <a:cs typeface="Times New Roman" panose="02020603050405020304" pitchFamily="18" charset="0"/>
            </a:endParaRPr>
          </a:p>
        </p:txBody>
      </p:sp>
      <p:sp>
        <p:nvSpPr>
          <p:cNvPr id="8" name="Başlık 1">
            <a:extLst>
              <a:ext uri="{FF2B5EF4-FFF2-40B4-BE49-F238E27FC236}">
                <a16:creationId xmlns:a16="http://schemas.microsoft.com/office/drawing/2014/main" id="{9FEF6354-87BE-4866-A305-D1B62020748B}"/>
              </a:ext>
            </a:extLst>
          </p:cNvPr>
          <p:cNvSpPr>
            <a:spLocks noGrp="1"/>
          </p:cNvSpPr>
          <p:nvPr>
            <p:ph type="title"/>
          </p:nvPr>
        </p:nvSpPr>
        <p:spPr>
          <a:xfrm>
            <a:off x="457200" y="274638"/>
            <a:ext cx="4186808" cy="1143000"/>
          </a:xfrm>
        </p:spPr>
        <p:txBody>
          <a:bodyPr>
            <a:normAutofit/>
          </a:bodyPr>
          <a:lstStyle/>
          <a:p>
            <a:pPr algn="l"/>
            <a:r>
              <a:rPr lang="tr-TR" sz="3200" dirty="0"/>
              <a:t>Dış Kanamalar</a:t>
            </a:r>
            <a:br>
              <a:rPr lang="tr-TR" sz="3600" dirty="0"/>
            </a:br>
            <a:r>
              <a:rPr lang="tr-TR" sz="2400" i="1" dirty="0"/>
              <a:t>İlk Yardım – Basınçlı Bandaj</a:t>
            </a:r>
          </a:p>
        </p:txBody>
      </p:sp>
      <p:pic>
        <p:nvPicPr>
          <p:cNvPr id="9" name="Resim 8">
            <a:extLst>
              <a:ext uri="{FF2B5EF4-FFF2-40B4-BE49-F238E27FC236}">
                <a16:creationId xmlns:a16="http://schemas.microsoft.com/office/drawing/2014/main" id="{DA1BC260-5D9D-8146-B64D-6E8D3E6A0EC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10297" y="3673047"/>
            <a:ext cx="3694265" cy="2770699"/>
          </a:xfrm>
          <a:prstGeom prst="rect">
            <a:avLst/>
          </a:prstGeom>
        </p:spPr>
      </p:pic>
      <p:pic>
        <p:nvPicPr>
          <p:cNvPr id="11" name="Resim 10">
            <a:extLst>
              <a:ext uri="{FF2B5EF4-FFF2-40B4-BE49-F238E27FC236}">
                <a16:creationId xmlns:a16="http://schemas.microsoft.com/office/drawing/2014/main" id="{983A07AC-C777-4C45-A7CB-270462FF49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33023" y="3673047"/>
            <a:ext cx="3694265" cy="2770699"/>
          </a:xfrm>
          <a:prstGeom prst="rect">
            <a:avLst/>
          </a:prstGeom>
        </p:spPr>
      </p:pic>
      <p:pic>
        <p:nvPicPr>
          <p:cNvPr id="7" name="Resim 6">
            <a:extLst>
              <a:ext uri="{FF2B5EF4-FFF2-40B4-BE49-F238E27FC236}">
                <a16:creationId xmlns:a16="http://schemas.microsoft.com/office/drawing/2014/main" id="{0F779CEC-80DB-44A7-A79D-7F2435B5E03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C6D463DC-D49B-DEAC-3577-258849843D2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3349749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Dikdörtgen 5">
            <a:extLst>
              <a:ext uri="{FF2B5EF4-FFF2-40B4-BE49-F238E27FC236}">
                <a16:creationId xmlns:a16="http://schemas.microsoft.com/office/drawing/2014/main" id="{5F7637F4-6BD2-4295-BD2A-C6BBB3DEEA1B}"/>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539552" y="1700808"/>
            <a:ext cx="7992888" cy="2592288"/>
          </a:xfrm>
        </p:spPr>
        <p:txBody>
          <a:bodyPr>
            <a:noAutofit/>
          </a:bodyPr>
          <a:lstStyle/>
          <a:p>
            <a:pPr algn="just"/>
            <a:r>
              <a:rPr lang="tr-TR" sz="2400" b="1" dirty="0">
                <a:cs typeface="Times New Roman" panose="02020603050405020304" pitchFamily="18" charset="0"/>
              </a:rPr>
              <a:t>Basınçlı bandaj uygulaması;</a:t>
            </a:r>
          </a:p>
          <a:p>
            <a:pPr lvl="1" algn="just"/>
            <a:r>
              <a:rPr lang="tr-TR" sz="2400" dirty="0">
                <a:cs typeface="Times New Roman" panose="02020603050405020304" pitchFamily="18" charset="0"/>
              </a:rPr>
              <a:t>Hastanın başından kısa süreliğine de olsa ayrılabilmenize</a:t>
            </a:r>
          </a:p>
          <a:p>
            <a:pPr lvl="1" algn="just"/>
            <a:r>
              <a:rPr lang="tr-TR" sz="2400" dirty="0">
                <a:cs typeface="Times New Roman" panose="02020603050405020304" pitchFamily="18" charset="0"/>
              </a:rPr>
              <a:t>112 acil yardım numarasını arayabilmenize</a:t>
            </a:r>
          </a:p>
          <a:p>
            <a:pPr lvl="1" algn="just"/>
            <a:r>
              <a:rPr lang="tr-TR" sz="2400" dirty="0">
                <a:cs typeface="Times New Roman" panose="02020603050405020304" pitchFamily="18" charset="0"/>
              </a:rPr>
              <a:t>Hastanın nakli sırasında kolaylığa</a:t>
            </a:r>
          </a:p>
          <a:p>
            <a:pPr lvl="1" algn="just"/>
            <a:r>
              <a:rPr lang="tr-TR" sz="2400" dirty="0">
                <a:cs typeface="Times New Roman" panose="02020603050405020304" pitchFamily="18" charset="0"/>
              </a:rPr>
              <a:t>Ortamda varsa diğer yaralılara müdahale etmenize de fırsat verir.</a:t>
            </a:r>
          </a:p>
        </p:txBody>
      </p:sp>
      <p:sp>
        <p:nvSpPr>
          <p:cNvPr id="10" name="Başlık 1">
            <a:extLst>
              <a:ext uri="{FF2B5EF4-FFF2-40B4-BE49-F238E27FC236}">
                <a16:creationId xmlns:a16="http://schemas.microsoft.com/office/drawing/2014/main" id="{AF88182A-AFCD-49F2-ACAD-9CC6937A56DD}"/>
              </a:ext>
            </a:extLst>
          </p:cNvPr>
          <p:cNvSpPr>
            <a:spLocks noGrp="1"/>
          </p:cNvSpPr>
          <p:nvPr>
            <p:ph type="title"/>
          </p:nvPr>
        </p:nvSpPr>
        <p:spPr>
          <a:xfrm>
            <a:off x="457200" y="274638"/>
            <a:ext cx="4186808" cy="1143000"/>
          </a:xfrm>
        </p:spPr>
        <p:txBody>
          <a:bodyPr>
            <a:normAutofit/>
          </a:bodyPr>
          <a:lstStyle/>
          <a:p>
            <a:pPr algn="l"/>
            <a:r>
              <a:rPr lang="tr-TR" sz="3200" dirty="0"/>
              <a:t>Dış Kanamalar</a:t>
            </a:r>
            <a:br>
              <a:rPr lang="tr-TR" sz="3600" dirty="0"/>
            </a:br>
            <a:r>
              <a:rPr lang="tr-TR" sz="2400" i="1" dirty="0"/>
              <a:t>İlk Yardım – Basınçlı Bandaj</a:t>
            </a:r>
          </a:p>
        </p:txBody>
      </p:sp>
      <p:pic>
        <p:nvPicPr>
          <p:cNvPr id="5" name="Resim 4">
            <a:extLst>
              <a:ext uri="{FF2B5EF4-FFF2-40B4-BE49-F238E27FC236}">
                <a16:creationId xmlns:a16="http://schemas.microsoft.com/office/drawing/2014/main" id="{6BE7A052-FE3E-9A40-B3D6-3F307D22618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71219" y="4315296"/>
            <a:ext cx="2999260" cy="2249445"/>
          </a:xfrm>
          <a:prstGeom prst="rect">
            <a:avLst/>
          </a:prstGeom>
        </p:spPr>
      </p:pic>
      <p:pic>
        <p:nvPicPr>
          <p:cNvPr id="921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292080" y="4305548"/>
            <a:ext cx="2880000" cy="216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Resim 6">
            <a:extLst>
              <a:ext uri="{FF2B5EF4-FFF2-40B4-BE49-F238E27FC236}">
                <a16:creationId xmlns:a16="http://schemas.microsoft.com/office/drawing/2014/main" id="{E9D04BDA-FA1E-4C9B-88D9-4BD964F3658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163BBC33-4CF8-0D3B-1B40-9BBD3BAB97A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30329420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177E9B29-C9E0-44E5-B43B-0309D4201902}"/>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504209" y="2177988"/>
            <a:ext cx="7992888" cy="3096344"/>
          </a:xfrm>
        </p:spPr>
        <p:txBody>
          <a:bodyPr>
            <a:noAutofit/>
          </a:bodyPr>
          <a:lstStyle/>
          <a:p>
            <a:pPr algn="just"/>
            <a:r>
              <a:rPr lang="tr-TR" sz="2400" dirty="0">
                <a:cs typeface="Times New Roman" panose="02020603050405020304" pitchFamily="18" charset="0"/>
              </a:rPr>
              <a:t>Basınçlı bandajı dolaşımı kesecek kadar sıkı uygulamayın. </a:t>
            </a:r>
          </a:p>
          <a:p>
            <a:pPr algn="just"/>
            <a:r>
              <a:rPr lang="tr-TR" sz="2400" dirty="0">
                <a:cs typeface="Times New Roman" panose="02020603050405020304" pitchFamily="18" charset="0"/>
              </a:rPr>
              <a:t>Bandajın çok sıkı olduğuna dair işaretlere dikkat edin. Bunlar;</a:t>
            </a:r>
          </a:p>
          <a:p>
            <a:pPr lvl="1" algn="just"/>
            <a:r>
              <a:rPr lang="tr-TR" sz="2400" dirty="0">
                <a:cs typeface="Times New Roman" panose="02020603050405020304" pitchFamily="18" charset="0"/>
              </a:rPr>
              <a:t>Artan ağrı</a:t>
            </a:r>
          </a:p>
          <a:p>
            <a:pPr lvl="1" algn="just"/>
            <a:r>
              <a:rPr lang="tr-TR" sz="2400" dirty="0">
                <a:cs typeface="Times New Roman" panose="02020603050405020304" pitchFamily="18" charset="0"/>
              </a:rPr>
              <a:t>Uyuşma veya karıncalanma</a:t>
            </a:r>
          </a:p>
          <a:p>
            <a:pPr lvl="1" algn="just"/>
            <a:r>
              <a:rPr lang="tr-TR" sz="2400" dirty="0">
                <a:cs typeface="Times New Roman" panose="02020603050405020304" pitchFamily="18" charset="0"/>
              </a:rPr>
              <a:t>Ciltte renk değişikliği ve</a:t>
            </a:r>
          </a:p>
          <a:p>
            <a:pPr lvl="1" algn="just"/>
            <a:r>
              <a:rPr lang="tr-TR" sz="2400" dirty="0">
                <a:cs typeface="Times New Roman" panose="02020603050405020304" pitchFamily="18" charset="0"/>
              </a:rPr>
              <a:t>Kaslarda işlev kaybıdır.</a:t>
            </a:r>
          </a:p>
        </p:txBody>
      </p:sp>
      <p:sp>
        <p:nvSpPr>
          <p:cNvPr id="9" name="Başlık 1">
            <a:extLst>
              <a:ext uri="{FF2B5EF4-FFF2-40B4-BE49-F238E27FC236}">
                <a16:creationId xmlns:a16="http://schemas.microsoft.com/office/drawing/2014/main" id="{B5AE906D-4956-47C6-A2C1-F65BDF70A5CB}"/>
              </a:ext>
            </a:extLst>
          </p:cNvPr>
          <p:cNvSpPr>
            <a:spLocks noGrp="1"/>
          </p:cNvSpPr>
          <p:nvPr>
            <p:ph type="title"/>
          </p:nvPr>
        </p:nvSpPr>
        <p:spPr>
          <a:xfrm>
            <a:off x="457200" y="274638"/>
            <a:ext cx="4186808" cy="1143000"/>
          </a:xfrm>
        </p:spPr>
        <p:txBody>
          <a:bodyPr>
            <a:normAutofit/>
          </a:bodyPr>
          <a:lstStyle/>
          <a:p>
            <a:pPr algn="l"/>
            <a:r>
              <a:rPr lang="tr-TR" sz="3200" dirty="0"/>
              <a:t>Dış Kanamalar</a:t>
            </a:r>
            <a:br>
              <a:rPr lang="tr-TR" sz="3600" dirty="0"/>
            </a:br>
            <a:r>
              <a:rPr lang="tr-TR" sz="2400" i="1" dirty="0"/>
              <a:t>İlk Yardım – Basınçlı Bandaj</a:t>
            </a:r>
          </a:p>
        </p:txBody>
      </p:sp>
      <p:pic>
        <p:nvPicPr>
          <p:cNvPr id="5" name="Resim 4">
            <a:extLst>
              <a:ext uri="{FF2B5EF4-FFF2-40B4-BE49-F238E27FC236}">
                <a16:creationId xmlns:a16="http://schemas.microsoft.com/office/drawing/2014/main" id="{A42C5A68-6813-4791-A99A-6A112126E1B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7C42C203-5592-98A6-EDA9-6CC9613BC94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41057803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Dikdörtgen 5">
            <a:extLst>
              <a:ext uri="{FF2B5EF4-FFF2-40B4-BE49-F238E27FC236}">
                <a16:creationId xmlns:a16="http://schemas.microsoft.com/office/drawing/2014/main" id="{E882BBB5-ABB7-4870-A29E-021F21AA0275}"/>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539552" y="1628800"/>
            <a:ext cx="5112568" cy="4752528"/>
          </a:xfrm>
        </p:spPr>
        <p:txBody>
          <a:bodyPr>
            <a:noAutofit/>
          </a:bodyPr>
          <a:lstStyle/>
          <a:p>
            <a:pPr algn="just"/>
            <a:r>
              <a:rPr lang="tr-TR" sz="2400" dirty="0">
                <a:cs typeface="Times New Roman" panose="02020603050405020304" pitchFamily="18" charset="0"/>
              </a:rPr>
              <a:t>Yaralanma bölgesinde kan akışını kesme ihtimali olan saat, bilezik ve yüzük gibi takılar varsa çıkarın.</a:t>
            </a:r>
          </a:p>
          <a:p>
            <a:pPr algn="just"/>
            <a:r>
              <a:rPr lang="tr-TR" sz="2400" dirty="0">
                <a:cs typeface="Times New Roman" panose="02020603050405020304" pitchFamily="18" charset="0"/>
              </a:rPr>
              <a:t>Doğrudan bası ve basınçlı bandaj ile durdurulamayan ve hayatı tehdit eden ciddi uzuv (kol ve bacak) kanamalarında </a:t>
            </a:r>
            <a:r>
              <a:rPr lang="tr-TR" sz="2400" b="1" dirty="0">
                <a:cs typeface="Times New Roman" panose="02020603050405020304" pitchFamily="18" charset="0"/>
              </a:rPr>
              <a:t>turnike </a:t>
            </a:r>
            <a:r>
              <a:rPr lang="tr-TR" sz="2400" dirty="0">
                <a:cs typeface="Times New Roman" panose="02020603050405020304" pitchFamily="18" charset="0"/>
              </a:rPr>
              <a:t>uygulayın. </a:t>
            </a:r>
          </a:p>
          <a:p>
            <a:pPr algn="just"/>
            <a:r>
              <a:rPr lang="tr-TR" sz="2400" dirty="0">
                <a:cs typeface="Times New Roman" panose="02020603050405020304" pitchFamily="18" charset="0"/>
              </a:rPr>
              <a:t>Ortamda ilk yardım uygulamaları için üretilen bir turnike varsa onu kullanın. Yoksa kendiniz elinizdeki malzemelerle doğaçlama bir turnike oluşturun. </a:t>
            </a:r>
          </a:p>
          <a:p>
            <a:pPr algn="just"/>
            <a:endParaRPr lang="tr-TR" sz="2400" dirty="0">
              <a:cs typeface="Times New Roman" panose="02020603050405020304" pitchFamily="18" charset="0"/>
            </a:endParaRPr>
          </a:p>
        </p:txBody>
      </p:sp>
      <p:sp>
        <p:nvSpPr>
          <p:cNvPr id="11" name="Başlık 1">
            <a:extLst>
              <a:ext uri="{FF2B5EF4-FFF2-40B4-BE49-F238E27FC236}">
                <a16:creationId xmlns:a16="http://schemas.microsoft.com/office/drawing/2014/main" id="{BB32FDA4-A765-4FE1-9F22-C71582B66B8B}"/>
              </a:ext>
            </a:extLst>
          </p:cNvPr>
          <p:cNvSpPr>
            <a:spLocks noGrp="1"/>
          </p:cNvSpPr>
          <p:nvPr>
            <p:ph type="title"/>
          </p:nvPr>
        </p:nvSpPr>
        <p:spPr>
          <a:xfrm>
            <a:off x="457200" y="274638"/>
            <a:ext cx="6995120" cy="1143000"/>
          </a:xfrm>
        </p:spPr>
        <p:txBody>
          <a:bodyPr>
            <a:normAutofit/>
          </a:bodyPr>
          <a:lstStyle/>
          <a:p>
            <a:pPr algn="l"/>
            <a:r>
              <a:rPr lang="tr-TR" sz="3200" dirty="0"/>
              <a:t>Dış Kanamalar</a:t>
            </a:r>
            <a:br>
              <a:rPr lang="tr-TR" sz="3200" dirty="0"/>
            </a:br>
            <a:r>
              <a:rPr lang="tr-TR" sz="2400" i="1" dirty="0"/>
              <a:t>İlk Yardım-Turnike Uygulaması</a:t>
            </a:r>
          </a:p>
        </p:txBody>
      </p:sp>
      <p:pic>
        <p:nvPicPr>
          <p:cNvPr id="512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940152" y="1772816"/>
            <a:ext cx="2880000" cy="216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descr="F:\01.02.2021 İLK YARDIM SON HALİ VERİLEN SUNULAR\HASANDAN SON GELEN RESİMLER\1.gün bitenler-4\P1272904.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940152" y="4221088"/>
            <a:ext cx="2880000" cy="2160000"/>
          </a:xfrm>
          <a:prstGeom prst="rect">
            <a:avLst/>
          </a:prstGeom>
          <a:noFill/>
          <a:extLst>
            <a:ext uri="{909E8E84-426E-40DD-AFC4-6F175D3DCCD1}">
              <a14:hiddenFill xmlns:a14="http://schemas.microsoft.com/office/drawing/2010/main">
                <a:solidFill>
                  <a:srgbClr val="FFFFFF"/>
                </a:solidFill>
              </a14:hiddenFill>
            </a:ext>
          </a:extLst>
        </p:spPr>
      </p:pic>
      <p:pic>
        <p:nvPicPr>
          <p:cNvPr id="2" name="Resim 1">
            <a:extLst>
              <a:ext uri="{FF2B5EF4-FFF2-40B4-BE49-F238E27FC236}">
                <a16:creationId xmlns:a16="http://schemas.microsoft.com/office/drawing/2014/main" id="{F9FDE24F-CB8F-9727-797B-901167ED503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20726049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Dikdörtgen 5">
            <a:extLst>
              <a:ext uri="{FF2B5EF4-FFF2-40B4-BE49-F238E27FC236}">
                <a16:creationId xmlns:a16="http://schemas.microsoft.com/office/drawing/2014/main" id="{FE15E214-ACB1-47FA-84BF-6A170F039C32}"/>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467544" y="1556792"/>
            <a:ext cx="7992888" cy="3312368"/>
          </a:xfrm>
        </p:spPr>
        <p:txBody>
          <a:bodyPr>
            <a:noAutofit/>
          </a:bodyPr>
          <a:lstStyle/>
          <a:p>
            <a:pPr algn="just"/>
            <a:r>
              <a:rPr lang="tr-TR" sz="2400" b="1" dirty="0">
                <a:cs typeface="Times New Roman" panose="02020603050405020304" pitchFamily="18" charset="0"/>
              </a:rPr>
              <a:t>Turnike uygulamasında </a:t>
            </a:r>
            <a:r>
              <a:rPr lang="tr-TR" sz="2400" dirty="0">
                <a:cs typeface="Times New Roman" panose="02020603050405020304" pitchFamily="18" charset="0"/>
              </a:rPr>
              <a:t>kullanılacak malzemelerin genişliği en az 5-10 cm olmalıdır. </a:t>
            </a:r>
          </a:p>
          <a:p>
            <a:pPr algn="just"/>
            <a:r>
              <a:rPr lang="tr-TR" sz="2400" dirty="0">
                <a:cs typeface="Times New Roman" panose="02020603050405020304" pitchFamily="18" charset="0"/>
              </a:rPr>
              <a:t>Geniş esnemeyen bir sargı veya kumaş kullanılmalıdır.</a:t>
            </a:r>
          </a:p>
          <a:p>
            <a:pPr algn="just"/>
            <a:r>
              <a:rPr lang="tr-TR" sz="2400" dirty="0">
                <a:cs typeface="Times New Roman" panose="02020603050405020304" pitchFamily="18" charset="0"/>
              </a:rPr>
              <a:t>Böylece turnike uygulaması sırasında turnikenin uygulandığı bölgede cilt hasarı oluşma riski en aza indirilir.</a:t>
            </a:r>
          </a:p>
          <a:p>
            <a:pPr algn="just"/>
            <a:r>
              <a:rPr lang="tr-TR" sz="2400" dirty="0">
                <a:cs typeface="Times New Roman" panose="02020603050405020304" pitchFamily="18" charset="0"/>
              </a:rPr>
              <a:t>Turnike uygulamasında ip ve tel gibi kesici malzemeler kullanılmamalıdır. Bu malzemeler cildi keserek hasara yol açabilirler.</a:t>
            </a:r>
            <a:endParaRPr lang="tr-TR" sz="2400" b="1" dirty="0">
              <a:cs typeface="Times New Roman" panose="02020603050405020304" pitchFamily="18" charset="0"/>
            </a:endParaRPr>
          </a:p>
        </p:txBody>
      </p:sp>
      <p:sp>
        <p:nvSpPr>
          <p:cNvPr id="5" name="Başlık 1"/>
          <p:cNvSpPr>
            <a:spLocks noGrp="1"/>
          </p:cNvSpPr>
          <p:nvPr>
            <p:ph type="title"/>
          </p:nvPr>
        </p:nvSpPr>
        <p:spPr>
          <a:xfrm>
            <a:off x="457200" y="274638"/>
            <a:ext cx="6995120" cy="1143000"/>
          </a:xfrm>
        </p:spPr>
        <p:txBody>
          <a:bodyPr>
            <a:normAutofit/>
          </a:bodyPr>
          <a:lstStyle/>
          <a:p>
            <a:pPr algn="l"/>
            <a:r>
              <a:rPr lang="tr-TR" sz="3200" dirty="0"/>
              <a:t>Dış Kanamalar</a:t>
            </a:r>
            <a:br>
              <a:rPr lang="tr-TR" sz="3200" dirty="0"/>
            </a:br>
            <a:r>
              <a:rPr lang="tr-TR" sz="2400" i="1" dirty="0"/>
              <a:t>İlk Yardım-Turnike Uygulaması</a:t>
            </a:r>
          </a:p>
        </p:txBody>
      </p:sp>
      <p:pic>
        <p:nvPicPr>
          <p:cNvPr id="614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203848" y="4437112"/>
            <a:ext cx="2880000" cy="216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Resim 6">
            <a:extLst>
              <a:ext uri="{FF2B5EF4-FFF2-40B4-BE49-F238E27FC236}">
                <a16:creationId xmlns:a16="http://schemas.microsoft.com/office/drawing/2014/main" id="{B257213A-801F-45A1-B9A1-3DB947FAA64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40DEF896-E5F7-F1BD-AA37-04B7FF7B874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49128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Dikdörtgen 4">
            <a:extLst>
              <a:ext uri="{FF2B5EF4-FFF2-40B4-BE49-F238E27FC236}">
                <a16:creationId xmlns:a16="http://schemas.microsoft.com/office/drawing/2014/main" id="{D77E0368-470F-49CD-AE65-4EE13484F0FB}"/>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457200" y="1844824"/>
            <a:ext cx="7787208" cy="1656184"/>
          </a:xfrm>
        </p:spPr>
        <p:txBody>
          <a:bodyPr>
            <a:noAutofit/>
          </a:bodyPr>
          <a:lstStyle/>
          <a:p>
            <a:pPr algn="just"/>
            <a:r>
              <a:rPr lang="tr-TR" sz="2400" dirty="0">
                <a:cs typeface="Times New Roman" panose="02020603050405020304" pitchFamily="18" charset="0"/>
              </a:rPr>
              <a:t>Turnikeyi sıkmak ve gevşetmek için tahta parçası ve kalem gibi malzemeler turnikenin düğümünde kullanılabilir. Böylece istenildiğinde kan dolaşımına izin verilerek doku hasarı ihtimali düşürülür.</a:t>
            </a:r>
            <a:endParaRPr lang="tr-TR" sz="2400" dirty="0">
              <a:solidFill>
                <a:srgbClr val="FF0000"/>
              </a:solidFill>
              <a:cs typeface="Times New Roman" panose="02020603050405020304" pitchFamily="18" charset="0"/>
            </a:endParaRPr>
          </a:p>
          <a:p>
            <a:pPr algn="just"/>
            <a:endParaRPr lang="tr-TR" sz="2400" dirty="0">
              <a:cs typeface="Times New Roman" panose="02020603050405020304" pitchFamily="18" charset="0"/>
            </a:endParaRPr>
          </a:p>
          <a:p>
            <a:pPr algn="just"/>
            <a:endParaRPr lang="tr-TR" sz="2400" dirty="0">
              <a:cs typeface="Times New Roman" panose="02020603050405020304" pitchFamily="18" charset="0"/>
            </a:endParaRPr>
          </a:p>
        </p:txBody>
      </p:sp>
      <p:sp>
        <p:nvSpPr>
          <p:cNvPr id="8" name="Başlık 1">
            <a:extLst>
              <a:ext uri="{FF2B5EF4-FFF2-40B4-BE49-F238E27FC236}">
                <a16:creationId xmlns:a16="http://schemas.microsoft.com/office/drawing/2014/main" id="{80B68D21-48CD-4A8B-B45D-F6CBC4152ADF}"/>
              </a:ext>
            </a:extLst>
          </p:cNvPr>
          <p:cNvSpPr>
            <a:spLocks noGrp="1"/>
          </p:cNvSpPr>
          <p:nvPr>
            <p:ph type="title"/>
          </p:nvPr>
        </p:nvSpPr>
        <p:spPr>
          <a:xfrm>
            <a:off x="457200" y="274638"/>
            <a:ext cx="6995120" cy="1143000"/>
          </a:xfrm>
        </p:spPr>
        <p:txBody>
          <a:bodyPr>
            <a:normAutofit/>
          </a:bodyPr>
          <a:lstStyle/>
          <a:p>
            <a:pPr algn="l"/>
            <a:r>
              <a:rPr lang="tr-TR" sz="3200" dirty="0"/>
              <a:t>Dış Kanamalar</a:t>
            </a:r>
            <a:br>
              <a:rPr lang="tr-TR" sz="3200" dirty="0"/>
            </a:br>
            <a:r>
              <a:rPr lang="tr-TR" sz="2400" i="1" dirty="0"/>
              <a:t>İlk Yardım-Turnike Uygulaması</a:t>
            </a:r>
          </a:p>
        </p:txBody>
      </p:sp>
      <p:pic>
        <p:nvPicPr>
          <p:cNvPr id="717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87824" y="4005064"/>
            <a:ext cx="2880000" cy="216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Resim 5">
            <a:extLst>
              <a:ext uri="{FF2B5EF4-FFF2-40B4-BE49-F238E27FC236}">
                <a16:creationId xmlns:a16="http://schemas.microsoft.com/office/drawing/2014/main" id="{CBDBACF7-CD13-4633-B2DC-DE7DC451360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EB9BD7A6-D68E-6D82-5C6B-E34CD111648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36200335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Dikdörtgen 4">
            <a:extLst>
              <a:ext uri="{FF2B5EF4-FFF2-40B4-BE49-F238E27FC236}">
                <a16:creationId xmlns:a16="http://schemas.microsoft.com/office/drawing/2014/main" id="{D3108BEB-CBFA-4750-B6C5-476285EF72E9}"/>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467544" y="1700808"/>
            <a:ext cx="7920880" cy="4392488"/>
          </a:xfrm>
        </p:spPr>
        <p:txBody>
          <a:bodyPr>
            <a:noAutofit/>
          </a:bodyPr>
          <a:lstStyle/>
          <a:p>
            <a:pPr algn="just"/>
            <a:r>
              <a:rPr lang="tr-TR" sz="2400" dirty="0">
                <a:cs typeface="Times New Roman" panose="02020603050405020304" pitchFamily="18" charset="0"/>
              </a:rPr>
              <a:t>Turnike kanama duruncaya kadar sıkılmalı, kanama durduktan sonra daha fazla sıkılmamalıdır.</a:t>
            </a:r>
          </a:p>
          <a:p>
            <a:pPr algn="just"/>
            <a:r>
              <a:rPr lang="tr-TR" sz="2400" dirty="0">
                <a:cs typeface="Times New Roman" panose="02020603050405020304" pitchFamily="18" charset="0"/>
              </a:rPr>
              <a:t>Turnike üzerine uygulandığı saat yazılmalıdır.</a:t>
            </a:r>
          </a:p>
          <a:p>
            <a:pPr algn="just"/>
            <a:r>
              <a:rPr lang="tr-TR" sz="2400" dirty="0">
                <a:cs typeface="Times New Roman" panose="02020603050405020304" pitchFamily="18" charset="0"/>
              </a:rPr>
              <a:t>Turnike uygulanan bölgenin üzeri örtülmemeli, mutlaka görülecek şekilde açık bırakılmalı ve hasta/yaralı teslim edilirken turnike kullanıldığı mutlaka bildirilmelidir. </a:t>
            </a:r>
          </a:p>
          <a:p>
            <a:pPr algn="just"/>
            <a:r>
              <a:rPr lang="tr-TR" sz="2400" dirty="0">
                <a:cs typeface="Times New Roman" panose="02020603050405020304" pitchFamily="18" charset="0"/>
              </a:rPr>
              <a:t>Eğer birden çok yaralı varsa </a:t>
            </a:r>
          </a:p>
          <a:p>
            <a:pPr marL="0" indent="0" algn="just">
              <a:buNone/>
            </a:pPr>
            <a:r>
              <a:rPr lang="tr-TR" sz="2400" dirty="0">
                <a:cs typeface="Times New Roman" panose="02020603050405020304" pitchFamily="18" charset="0"/>
              </a:rPr>
              <a:t>     hastanın üzerine veya alnına </a:t>
            </a:r>
          </a:p>
          <a:p>
            <a:pPr marL="0" indent="0" algn="just">
              <a:buNone/>
            </a:pPr>
            <a:r>
              <a:rPr lang="tr-TR" sz="2400" b="1" dirty="0">
                <a:cs typeface="Times New Roman" panose="02020603050405020304" pitchFamily="18" charset="0"/>
              </a:rPr>
              <a:t>    “Turnike” </a:t>
            </a:r>
            <a:r>
              <a:rPr lang="tr-TR" sz="2400" dirty="0">
                <a:cs typeface="Times New Roman" panose="02020603050405020304" pitchFamily="18" charset="0"/>
              </a:rPr>
              <a:t>veya </a:t>
            </a:r>
            <a:r>
              <a:rPr lang="tr-TR" sz="2400" b="1" dirty="0">
                <a:cs typeface="Times New Roman" panose="02020603050405020304" pitchFamily="18" charset="0"/>
              </a:rPr>
              <a:t>“T” </a:t>
            </a:r>
            <a:r>
              <a:rPr lang="tr-TR" sz="2400" dirty="0">
                <a:cs typeface="Times New Roman" panose="02020603050405020304" pitchFamily="18" charset="0"/>
              </a:rPr>
              <a:t>harfi </a:t>
            </a:r>
          </a:p>
          <a:p>
            <a:pPr marL="0" indent="0" algn="just">
              <a:buNone/>
            </a:pPr>
            <a:r>
              <a:rPr lang="tr-TR" sz="2400" dirty="0">
                <a:cs typeface="Times New Roman" panose="02020603050405020304" pitchFamily="18" charset="0"/>
              </a:rPr>
              <a:t>      görülecek şekilde yazılmalıdır.</a:t>
            </a:r>
          </a:p>
          <a:p>
            <a:pPr algn="just"/>
            <a:endParaRPr lang="tr-TR" sz="2400" dirty="0">
              <a:cs typeface="Times New Roman" panose="02020603050405020304" pitchFamily="18" charset="0"/>
            </a:endParaRPr>
          </a:p>
          <a:p>
            <a:pPr algn="just"/>
            <a:endParaRPr lang="tr-TR" sz="2400" dirty="0">
              <a:cs typeface="Times New Roman" panose="02020603050405020304" pitchFamily="18" charset="0"/>
            </a:endParaRPr>
          </a:p>
        </p:txBody>
      </p:sp>
      <p:sp>
        <p:nvSpPr>
          <p:cNvPr id="7" name="Başlık 1">
            <a:extLst>
              <a:ext uri="{FF2B5EF4-FFF2-40B4-BE49-F238E27FC236}">
                <a16:creationId xmlns:a16="http://schemas.microsoft.com/office/drawing/2014/main" id="{D0B63121-6DBA-4482-AC26-BFC3241F329E}"/>
              </a:ext>
            </a:extLst>
          </p:cNvPr>
          <p:cNvSpPr>
            <a:spLocks noGrp="1"/>
          </p:cNvSpPr>
          <p:nvPr>
            <p:ph type="title"/>
          </p:nvPr>
        </p:nvSpPr>
        <p:spPr>
          <a:xfrm>
            <a:off x="457200" y="274638"/>
            <a:ext cx="6995120" cy="1143000"/>
          </a:xfrm>
        </p:spPr>
        <p:txBody>
          <a:bodyPr>
            <a:normAutofit/>
          </a:bodyPr>
          <a:lstStyle/>
          <a:p>
            <a:pPr algn="l"/>
            <a:r>
              <a:rPr lang="tr-TR" sz="3200" dirty="0"/>
              <a:t>Dış Kanamalar</a:t>
            </a:r>
            <a:br>
              <a:rPr lang="tr-TR" sz="3200" dirty="0"/>
            </a:br>
            <a:r>
              <a:rPr lang="tr-TR" sz="2400" i="1" dirty="0"/>
              <a:t>İlk Yardım-Turnike Uygulaması</a:t>
            </a:r>
          </a:p>
        </p:txBody>
      </p:sp>
      <p:pic>
        <p:nvPicPr>
          <p:cNvPr id="819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580112" y="4293096"/>
            <a:ext cx="2880000" cy="216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Resim 5">
            <a:extLst>
              <a:ext uri="{FF2B5EF4-FFF2-40B4-BE49-F238E27FC236}">
                <a16:creationId xmlns:a16="http://schemas.microsoft.com/office/drawing/2014/main" id="{0513924F-D7D0-4C54-B390-FA30DB0AFAA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5908402B-9A6C-8537-FDED-E86EABAF40C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4831810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D300939E-487A-4181-812E-74019C5994A3}"/>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539552" y="2348880"/>
            <a:ext cx="8136904" cy="3240360"/>
          </a:xfrm>
        </p:spPr>
        <p:txBody>
          <a:bodyPr>
            <a:noAutofit/>
          </a:bodyPr>
          <a:lstStyle/>
          <a:p>
            <a:pPr algn="just"/>
            <a:r>
              <a:rPr lang="tr-TR" sz="2400" dirty="0">
                <a:cs typeface="Times New Roman" panose="02020603050405020304" pitchFamily="18" charset="0"/>
              </a:rPr>
              <a:t>Turnike, kol ve uyluk gibi tek kemikli bölgelere uygulanmalıdır.</a:t>
            </a:r>
          </a:p>
          <a:p>
            <a:pPr algn="just"/>
            <a:r>
              <a:rPr lang="tr-TR" sz="2400" dirty="0">
                <a:cs typeface="Times New Roman" panose="02020603050405020304" pitchFamily="18" charset="0"/>
              </a:rPr>
              <a:t>Ön kol ve bacağa el ve ayağın beslenmesini bozabileceği için uygulanmamalıdır. Ancak kopmuş uzuvlarda ön kol ve bacağa da turnike uygulanabilir.</a:t>
            </a:r>
          </a:p>
          <a:p>
            <a:pPr algn="just"/>
            <a:r>
              <a:rPr lang="tr-TR" sz="2400" dirty="0">
                <a:cs typeface="Times New Roman" panose="02020603050405020304" pitchFamily="18" charset="0"/>
              </a:rPr>
              <a:t>Turnike, kanamanın olduğu bölgeye en yakın olan ve deri bütünlüğünün bozulmamış olduğu bölgeye uygulanmalıdır.</a:t>
            </a:r>
          </a:p>
          <a:p>
            <a:pPr algn="just"/>
            <a:r>
              <a:rPr lang="tr-TR" sz="2400" dirty="0">
                <a:cs typeface="Times New Roman" panose="02020603050405020304" pitchFamily="18" charset="0"/>
              </a:rPr>
              <a:t>Aranmamışsa 112 acil yardım numarası derhal aranmalı veya aratılmalıdır.</a:t>
            </a:r>
          </a:p>
        </p:txBody>
      </p:sp>
      <p:sp>
        <p:nvSpPr>
          <p:cNvPr id="6" name="Başlık 1">
            <a:extLst>
              <a:ext uri="{FF2B5EF4-FFF2-40B4-BE49-F238E27FC236}">
                <a16:creationId xmlns:a16="http://schemas.microsoft.com/office/drawing/2014/main" id="{B4571DB2-415A-4E99-94E3-9CB85457BBA7}"/>
              </a:ext>
            </a:extLst>
          </p:cNvPr>
          <p:cNvSpPr>
            <a:spLocks noGrp="1"/>
          </p:cNvSpPr>
          <p:nvPr>
            <p:ph type="title"/>
          </p:nvPr>
        </p:nvSpPr>
        <p:spPr>
          <a:xfrm>
            <a:off x="457200" y="274638"/>
            <a:ext cx="6995120" cy="1143000"/>
          </a:xfrm>
        </p:spPr>
        <p:txBody>
          <a:bodyPr>
            <a:normAutofit/>
          </a:bodyPr>
          <a:lstStyle/>
          <a:p>
            <a:pPr algn="l"/>
            <a:r>
              <a:rPr lang="tr-TR" sz="3200" dirty="0"/>
              <a:t>Dış Kanamalar</a:t>
            </a:r>
            <a:br>
              <a:rPr lang="tr-TR" sz="3200" dirty="0"/>
            </a:br>
            <a:r>
              <a:rPr lang="tr-TR" sz="2400" i="1" dirty="0"/>
              <a:t>İlk Yardım-Turnike Uygulaması</a:t>
            </a:r>
          </a:p>
        </p:txBody>
      </p:sp>
      <p:pic>
        <p:nvPicPr>
          <p:cNvPr id="5" name="Resim 4">
            <a:extLst>
              <a:ext uri="{FF2B5EF4-FFF2-40B4-BE49-F238E27FC236}">
                <a16:creationId xmlns:a16="http://schemas.microsoft.com/office/drawing/2014/main" id="{45EEB67C-B144-4540-9120-79E2D2FB1DC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6D40FEBD-8437-4844-D343-9EB74778A88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8252967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902C4656-9910-413B-BA42-EE3733F7E0B8}"/>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611560" y="1844824"/>
            <a:ext cx="5400600" cy="4320480"/>
          </a:xfrm>
        </p:spPr>
        <p:txBody>
          <a:bodyPr>
            <a:noAutofit/>
          </a:bodyPr>
          <a:lstStyle/>
          <a:p>
            <a:pPr algn="just"/>
            <a:r>
              <a:rPr lang="tr-TR" sz="2400" dirty="0">
                <a:cs typeface="Times New Roman" panose="02020603050405020304" pitchFamily="18" charset="0"/>
              </a:rPr>
              <a:t>Kanamayı durdurmak için uygulanabilecek bir diğer yöntem </a:t>
            </a:r>
            <a:r>
              <a:rPr lang="tr-TR" sz="2400" b="1" dirty="0">
                <a:cs typeface="Times New Roman" panose="02020603050405020304" pitchFamily="18" charset="0"/>
              </a:rPr>
              <a:t>lokal soğuk uygulaması</a:t>
            </a:r>
            <a:r>
              <a:rPr lang="tr-TR" sz="2400" dirty="0">
                <a:cs typeface="Times New Roman" panose="02020603050405020304" pitchFamily="18" charset="0"/>
              </a:rPr>
              <a:t>dır.</a:t>
            </a:r>
          </a:p>
          <a:p>
            <a:pPr algn="just"/>
            <a:r>
              <a:rPr lang="tr-TR" sz="2400" dirty="0">
                <a:cs typeface="Times New Roman" panose="02020603050405020304" pitchFamily="18" charset="0"/>
              </a:rPr>
              <a:t>Bu yöntem uzuv veya kafa derisinde </a:t>
            </a:r>
            <a:r>
              <a:rPr lang="tr-TR" sz="2400" dirty="0" err="1">
                <a:cs typeface="Times New Roman" panose="02020603050405020304" pitchFamily="18" charset="0"/>
              </a:rPr>
              <a:t>ekimoz</a:t>
            </a:r>
            <a:r>
              <a:rPr lang="tr-TR" sz="2400" dirty="0">
                <a:cs typeface="Times New Roman" panose="02020603050405020304" pitchFamily="18" charset="0"/>
              </a:rPr>
              <a:t> (cilt altına kan sızması) ve </a:t>
            </a:r>
            <a:r>
              <a:rPr lang="tr-TR" sz="2400" dirty="0" err="1">
                <a:cs typeface="Times New Roman" panose="02020603050405020304" pitchFamily="18" charset="0"/>
              </a:rPr>
              <a:t>hematom</a:t>
            </a:r>
            <a:r>
              <a:rPr lang="tr-TR" sz="2400" dirty="0">
                <a:cs typeface="Times New Roman" panose="02020603050405020304" pitchFamily="18" charset="0"/>
              </a:rPr>
              <a:t> (cilt altında kan toplanması) gibi yaralanmalar için yararlı olabilir.</a:t>
            </a:r>
          </a:p>
          <a:p>
            <a:pPr algn="just"/>
            <a:r>
              <a:rPr lang="tr-TR" sz="2400" dirty="0">
                <a:cs typeface="Times New Roman" panose="02020603050405020304" pitchFamily="18" charset="0"/>
              </a:rPr>
              <a:t>Soğuk uygulaması özellikle çocuklarda vücut sıcaklığında aşırı derecede düşme riski taşıdığından dikkatli kullanılmalıdır.</a:t>
            </a:r>
          </a:p>
        </p:txBody>
      </p:sp>
      <p:sp>
        <p:nvSpPr>
          <p:cNvPr id="5" name="Başlık 1"/>
          <p:cNvSpPr>
            <a:spLocks noGrp="1"/>
          </p:cNvSpPr>
          <p:nvPr>
            <p:ph type="title"/>
          </p:nvPr>
        </p:nvSpPr>
        <p:spPr>
          <a:xfrm>
            <a:off x="457200" y="274638"/>
            <a:ext cx="4906888" cy="1143000"/>
          </a:xfrm>
        </p:spPr>
        <p:txBody>
          <a:bodyPr>
            <a:normAutofit/>
          </a:bodyPr>
          <a:lstStyle/>
          <a:p>
            <a:pPr algn="l"/>
            <a:r>
              <a:rPr lang="tr-TR" sz="3200" dirty="0"/>
              <a:t>Dış Kanamalar</a:t>
            </a:r>
            <a:br>
              <a:rPr lang="tr-TR" sz="3200" dirty="0"/>
            </a:br>
            <a:r>
              <a:rPr lang="tr-TR" sz="2400" i="1" dirty="0"/>
              <a:t>İlk Yardım – Lokal Soğuk Uygulaması</a:t>
            </a:r>
          </a:p>
        </p:txBody>
      </p:sp>
      <p:pic>
        <p:nvPicPr>
          <p:cNvPr id="6" name="Resim 5">
            <a:extLst>
              <a:ext uri="{FF2B5EF4-FFF2-40B4-BE49-F238E27FC236}">
                <a16:creationId xmlns:a16="http://schemas.microsoft.com/office/drawing/2014/main" id="{E9BBA96C-E0B3-426A-BF9B-D70B9527046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13" name="Resim 12">
            <a:extLst>
              <a:ext uri="{FF2B5EF4-FFF2-40B4-BE49-F238E27FC236}">
                <a16:creationId xmlns:a16="http://schemas.microsoft.com/office/drawing/2014/main" id="{53EE4C65-2A82-4AE3-B6F0-92F52CB0737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00192" y="2132856"/>
            <a:ext cx="2555776" cy="1916832"/>
          </a:xfrm>
          <a:prstGeom prst="rect">
            <a:avLst/>
          </a:prstGeom>
        </p:spPr>
      </p:pic>
      <p:pic>
        <p:nvPicPr>
          <p:cNvPr id="15" name="Resim 14">
            <a:extLst>
              <a:ext uri="{FF2B5EF4-FFF2-40B4-BE49-F238E27FC236}">
                <a16:creationId xmlns:a16="http://schemas.microsoft.com/office/drawing/2014/main" id="{2CA8B7B8-69BD-4E36-88E3-42197A7D6B9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93532" y="4320480"/>
            <a:ext cx="2555776" cy="1916832"/>
          </a:xfrm>
          <a:prstGeom prst="rect">
            <a:avLst/>
          </a:prstGeom>
        </p:spPr>
      </p:pic>
      <p:pic>
        <p:nvPicPr>
          <p:cNvPr id="2" name="Resim 1">
            <a:extLst>
              <a:ext uri="{FF2B5EF4-FFF2-40B4-BE49-F238E27FC236}">
                <a16:creationId xmlns:a16="http://schemas.microsoft.com/office/drawing/2014/main" id="{09B0E632-661C-B5C8-CE96-D4CAFCD3B24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22713930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Dikdörtgen 5">
            <a:extLst>
              <a:ext uri="{FF2B5EF4-FFF2-40B4-BE49-F238E27FC236}">
                <a16:creationId xmlns:a16="http://schemas.microsoft.com/office/drawing/2014/main" id="{A324102E-3155-40CA-8097-682B07B1C446}"/>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341792" y="1628800"/>
            <a:ext cx="5022295" cy="4752528"/>
          </a:xfrm>
          <a:solidFill>
            <a:schemeClr val="bg1"/>
          </a:solidFill>
        </p:spPr>
        <p:txBody>
          <a:bodyPr>
            <a:noAutofit/>
          </a:bodyPr>
          <a:lstStyle/>
          <a:p>
            <a:pPr algn="just"/>
            <a:r>
              <a:rPr lang="tr-TR" sz="2400" b="1" dirty="0">
                <a:cs typeface="Times New Roman" panose="02020603050405020304" pitchFamily="18" charset="0"/>
              </a:rPr>
              <a:t>Kanama durdurucu yara örtülerinin </a:t>
            </a:r>
            <a:r>
              <a:rPr lang="tr-TR" sz="2400" dirty="0">
                <a:cs typeface="Times New Roman" panose="02020603050405020304" pitchFamily="18" charset="0"/>
              </a:rPr>
              <a:t>deneyimli ilk yardımcılar tarafından kullanılması önerilir.</a:t>
            </a:r>
          </a:p>
          <a:p>
            <a:pPr algn="just"/>
            <a:r>
              <a:rPr lang="tr-TR" sz="2400" dirty="0">
                <a:cs typeface="Times New Roman" panose="02020603050405020304" pitchFamily="18" charset="0"/>
              </a:rPr>
              <a:t>Kanama durdurucu yara örtüleri uygulanırken, yaranın derin alanları da dâhil olmak üzere tüm kanama yüzeyini kaplamak önemlidir.</a:t>
            </a:r>
          </a:p>
          <a:p>
            <a:pPr algn="just"/>
            <a:r>
              <a:rPr lang="tr-TR" sz="2400" dirty="0">
                <a:cs typeface="Times New Roman" panose="02020603050405020304" pitchFamily="18" charset="0"/>
              </a:rPr>
              <a:t>Durdurulamayan kanamalarda kanama durdurucu yara örtüleri ile doğrudan bası ve basınçlı bandajın birlikte kullanılması kanama kontrolünde daha etkin olabilir.</a:t>
            </a:r>
          </a:p>
          <a:p>
            <a:pPr algn="just"/>
            <a:endParaRPr lang="tr-TR" sz="2400" dirty="0">
              <a:cs typeface="Times New Roman" panose="02020603050405020304" pitchFamily="18" charset="0"/>
            </a:endParaRPr>
          </a:p>
        </p:txBody>
      </p:sp>
      <p:sp>
        <p:nvSpPr>
          <p:cNvPr id="5" name="Başlık 1"/>
          <p:cNvSpPr>
            <a:spLocks noGrp="1"/>
          </p:cNvSpPr>
          <p:nvPr>
            <p:ph type="title"/>
          </p:nvPr>
        </p:nvSpPr>
        <p:spPr>
          <a:xfrm>
            <a:off x="457200" y="274638"/>
            <a:ext cx="6923112" cy="1143000"/>
          </a:xfrm>
          <a:solidFill>
            <a:schemeClr val="accent1">
              <a:lumMod val="20000"/>
              <a:lumOff val="80000"/>
            </a:schemeClr>
          </a:solidFill>
        </p:spPr>
        <p:txBody>
          <a:bodyPr>
            <a:normAutofit/>
          </a:bodyPr>
          <a:lstStyle/>
          <a:p>
            <a:pPr algn="l"/>
            <a:r>
              <a:rPr lang="tr-TR" sz="3200" dirty="0"/>
              <a:t>Dış Kanamalar</a:t>
            </a:r>
            <a:br>
              <a:rPr lang="tr-TR" sz="3200" dirty="0"/>
            </a:br>
            <a:r>
              <a:rPr lang="tr-TR" sz="2400" i="1" dirty="0"/>
              <a:t>İlk Yardım - Kanama Durdurucu Yara Örtüleri</a:t>
            </a:r>
          </a:p>
        </p:txBody>
      </p:sp>
      <p:pic>
        <p:nvPicPr>
          <p:cNvPr id="8" name="Resim 7">
            <a:extLst>
              <a:ext uri="{FF2B5EF4-FFF2-40B4-BE49-F238E27FC236}">
                <a16:creationId xmlns:a16="http://schemas.microsoft.com/office/drawing/2014/main" id="{A502E444-BD34-413E-845D-C9422957F2B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9" name="Resim 8">
            <a:extLst>
              <a:ext uri="{FF2B5EF4-FFF2-40B4-BE49-F238E27FC236}">
                <a16:creationId xmlns:a16="http://schemas.microsoft.com/office/drawing/2014/main" id="{7C1FB818-607E-4AEB-BF61-E657F3BDC51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50508" y="2636912"/>
            <a:ext cx="3383304" cy="2537478"/>
          </a:xfrm>
          <a:prstGeom prst="rect">
            <a:avLst/>
          </a:prstGeom>
        </p:spPr>
      </p:pic>
      <p:pic>
        <p:nvPicPr>
          <p:cNvPr id="2" name="Resim 1">
            <a:extLst>
              <a:ext uri="{FF2B5EF4-FFF2-40B4-BE49-F238E27FC236}">
                <a16:creationId xmlns:a16="http://schemas.microsoft.com/office/drawing/2014/main" id="{AF1D245D-6264-C68E-FE9C-4407696D6FB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14219563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264BA017-23D0-424D-9048-5BCC9C99A1B1}"/>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Başlık 1"/>
          <p:cNvSpPr>
            <a:spLocks noGrp="1"/>
          </p:cNvSpPr>
          <p:nvPr>
            <p:ph type="title"/>
          </p:nvPr>
        </p:nvSpPr>
        <p:spPr>
          <a:xfrm>
            <a:off x="457200" y="274638"/>
            <a:ext cx="4186808" cy="1143000"/>
          </a:xfrm>
        </p:spPr>
        <p:txBody>
          <a:bodyPr>
            <a:normAutofit/>
          </a:bodyPr>
          <a:lstStyle/>
          <a:p>
            <a:pPr algn="l"/>
            <a:r>
              <a:rPr lang="tr-TR" sz="3200" dirty="0"/>
              <a:t>Sunum Planı</a:t>
            </a:r>
          </a:p>
        </p:txBody>
      </p:sp>
      <p:sp>
        <p:nvSpPr>
          <p:cNvPr id="3" name="İçerik Yer Tutucusu 2"/>
          <p:cNvSpPr>
            <a:spLocks noGrp="1"/>
          </p:cNvSpPr>
          <p:nvPr>
            <p:ph idx="1"/>
          </p:nvPr>
        </p:nvSpPr>
        <p:spPr>
          <a:xfrm>
            <a:off x="1115616" y="1628800"/>
            <a:ext cx="7344816" cy="4248472"/>
          </a:xfrm>
        </p:spPr>
        <p:txBody>
          <a:bodyPr>
            <a:normAutofit/>
          </a:bodyPr>
          <a:lstStyle/>
          <a:p>
            <a:pPr algn="just">
              <a:lnSpc>
                <a:spcPct val="120000"/>
              </a:lnSpc>
            </a:pPr>
            <a:r>
              <a:rPr lang="tr-TR" sz="2400" dirty="0"/>
              <a:t>Genel bilgiler</a:t>
            </a:r>
          </a:p>
          <a:p>
            <a:pPr algn="just">
              <a:lnSpc>
                <a:spcPct val="120000"/>
              </a:lnSpc>
            </a:pPr>
            <a:r>
              <a:rPr lang="tr-TR" sz="2400" dirty="0"/>
              <a:t>Kanama çeşitleri</a:t>
            </a:r>
          </a:p>
          <a:p>
            <a:pPr algn="just">
              <a:lnSpc>
                <a:spcPct val="120000"/>
              </a:lnSpc>
            </a:pPr>
            <a:r>
              <a:rPr lang="tr-TR" sz="2400" dirty="0"/>
              <a:t>Uzuv kopmasında ilk yardım</a:t>
            </a:r>
          </a:p>
          <a:p>
            <a:pPr algn="just">
              <a:lnSpc>
                <a:spcPct val="120000"/>
              </a:lnSpc>
            </a:pPr>
            <a:r>
              <a:rPr lang="tr-TR" sz="2400" dirty="0"/>
              <a:t>Yabancı cisim batmalarında ilk yardım</a:t>
            </a:r>
          </a:p>
          <a:p>
            <a:pPr algn="just">
              <a:lnSpc>
                <a:spcPct val="120000"/>
              </a:lnSpc>
            </a:pPr>
            <a:r>
              <a:rPr lang="tr-TR" sz="2400" dirty="0"/>
              <a:t>Burun kanamasında ilk yardım</a:t>
            </a:r>
          </a:p>
          <a:p>
            <a:pPr algn="just">
              <a:lnSpc>
                <a:spcPct val="120000"/>
              </a:lnSpc>
            </a:pPr>
            <a:r>
              <a:rPr lang="tr-TR" sz="2400" dirty="0"/>
              <a:t>Kulak kanamasında ilk yardım</a:t>
            </a:r>
          </a:p>
          <a:p>
            <a:pPr algn="just">
              <a:lnSpc>
                <a:spcPct val="120000"/>
              </a:lnSpc>
            </a:pPr>
            <a:r>
              <a:rPr lang="tr-TR" sz="2400" dirty="0"/>
              <a:t>Kanamalı hastalarda dikkat edilmesi gereken hususlar</a:t>
            </a:r>
          </a:p>
          <a:p>
            <a:pPr algn="just">
              <a:lnSpc>
                <a:spcPct val="120000"/>
              </a:lnSpc>
            </a:pPr>
            <a:r>
              <a:rPr lang="tr-TR" sz="2400" dirty="0"/>
              <a:t>Özet</a:t>
            </a:r>
          </a:p>
        </p:txBody>
      </p:sp>
      <p:pic>
        <p:nvPicPr>
          <p:cNvPr id="5" name="Resim 4">
            <a:extLst>
              <a:ext uri="{FF2B5EF4-FFF2-40B4-BE49-F238E27FC236}">
                <a16:creationId xmlns:a16="http://schemas.microsoft.com/office/drawing/2014/main" id="{1241DEA4-CAF1-4354-B864-61849977EF2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6" name="Resim 5">
            <a:extLst>
              <a:ext uri="{FF2B5EF4-FFF2-40B4-BE49-F238E27FC236}">
                <a16:creationId xmlns:a16="http://schemas.microsoft.com/office/drawing/2014/main" id="{A3BB534D-FD35-F776-49C1-E49058D80B7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7465929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AC328CBF-5088-4542-BED3-C236EDF25DE8}"/>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683568" y="1916832"/>
            <a:ext cx="7776864" cy="4104456"/>
          </a:xfrm>
        </p:spPr>
        <p:txBody>
          <a:bodyPr>
            <a:noAutofit/>
          </a:bodyPr>
          <a:lstStyle/>
          <a:p>
            <a:pPr algn="just"/>
            <a:r>
              <a:rPr lang="tr-TR" sz="2400" dirty="0">
                <a:cs typeface="Times New Roman" panose="02020603050405020304" pitchFamily="18" charset="0"/>
              </a:rPr>
              <a:t>Yaptığınız işlemler (turnike vs.) yaralının üzerine görülecek bir yere yazılmalıdır. </a:t>
            </a:r>
          </a:p>
          <a:p>
            <a:pPr algn="just"/>
            <a:r>
              <a:rPr lang="tr-TR" sz="2400" dirty="0">
                <a:cs typeface="Times New Roman" panose="02020603050405020304" pitchFamily="18" charset="0"/>
              </a:rPr>
              <a:t>Hasta/yaralıya yiyecek veya içecek verilmemelidir. </a:t>
            </a:r>
          </a:p>
          <a:p>
            <a:pPr algn="just"/>
            <a:r>
              <a:rPr lang="tr-TR" sz="2400" dirty="0">
                <a:cs typeface="Times New Roman" panose="02020603050405020304" pitchFamily="18" charset="0"/>
              </a:rPr>
              <a:t>Hasta/yaralının bilinci ve hayati fonksiyonları 2-3 dakika bir kontrol edilmeli ve yaralı en kısa sürede bir sağlık kuruluşuna sevk edilmelidir.</a:t>
            </a:r>
          </a:p>
          <a:p>
            <a:pPr algn="just"/>
            <a:r>
              <a:rPr lang="tr-TR" sz="2400" dirty="0">
                <a:cs typeface="Times New Roman" panose="02020603050405020304" pitchFamily="18" charset="0"/>
              </a:rPr>
              <a:t>Eğer kişide şok bulguları var ise; konuşuyor ve normal soluk alıyorsa kişi sırt üstü düz yatırılmalı ve şok pozisyonunda tutulmalıdır.</a:t>
            </a:r>
            <a:endParaRPr lang="tr-TR" sz="2400" strike="sngStrike" dirty="0">
              <a:cs typeface="Times New Roman" panose="02020603050405020304" pitchFamily="18" charset="0"/>
            </a:endParaRPr>
          </a:p>
        </p:txBody>
      </p:sp>
      <p:sp>
        <p:nvSpPr>
          <p:cNvPr id="7" name="Başlık 1">
            <a:extLst>
              <a:ext uri="{FF2B5EF4-FFF2-40B4-BE49-F238E27FC236}">
                <a16:creationId xmlns:a16="http://schemas.microsoft.com/office/drawing/2014/main" id="{47781D96-C77D-469D-857A-80199163257D}"/>
              </a:ext>
            </a:extLst>
          </p:cNvPr>
          <p:cNvSpPr>
            <a:spLocks noGrp="1"/>
          </p:cNvSpPr>
          <p:nvPr>
            <p:ph type="title"/>
          </p:nvPr>
        </p:nvSpPr>
        <p:spPr>
          <a:xfrm>
            <a:off x="457200" y="274638"/>
            <a:ext cx="4186808" cy="1143000"/>
          </a:xfrm>
        </p:spPr>
        <p:txBody>
          <a:bodyPr>
            <a:normAutofit/>
          </a:bodyPr>
          <a:lstStyle/>
          <a:p>
            <a:pPr algn="l"/>
            <a:r>
              <a:rPr lang="tr-TR" sz="3200" dirty="0"/>
              <a:t>Dış Kanamalar</a:t>
            </a:r>
            <a:br>
              <a:rPr lang="tr-TR" sz="3600" dirty="0"/>
            </a:br>
            <a:r>
              <a:rPr lang="tr-TR" sz="2400" i="1" dirty="0"/>
              <a:t>İlk Yardım</a:t>
            </a:r>
          </a:p>
        </p:txBody>
      </p:sp>
      <p:pic>
        <p:nvPicPr>
          <p:cNvPr id="5" name="Resim 4">
            <a:extLst>
              <a:ext uri="{FF2B5EF4-FFF2-40B4-BE49-F238E27FC236}">
                <a16:creationId xmlns:a16="http://schemas.microsoft.com/office/drawing/2014/main" id="{6029F299-2CD0-48ED-9172-AC14321AF54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355F410E-6351-B5F3-0EBD-37F49ADA6B9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13819969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Dikdörtgen 6">
            <a:extLst>
              <a:ext uri="{FF2B5EF4-FFF2-40B4-BE49-F238E27FC236}">
                <a16:creationId xmlns:a16="http://schemas.microsoft.com/office/drawing/2014/main" id="{DA7D39DF-8408-44AF-AC94-6DCC6DAC5B1F}"/>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467544" y="1772816"/>
            <a:ext cx="5184576" cy="4896544"/>
          </a:xfrm>
        </p:spPr>
        <p:txBody>
          <a:bodyPr>
            <a:noAutofit/>
          </a:bodyPr>
          <a:lstStyle/>
          <a:p>
            <a:pPr algn="just"/>
            <a:r>
              <a:rPr lang="tr-TR" sz="2400" dirty="0">
                <a:cs typeface="Times New Roman" panose="02020603050405020304" pitchFamily="18" charset="0"/>
              </a:rPr>
              <a:t>Hasta/yaralı şok pozisyonuna nasıl getirilir? </a:t>
            </a:r>
          </a:p>
          <a:p>
            <a:pPr lvl="1" algn="just"/>
            <a:r>
              <a:rPr lang="tr-TR" sz="2000" dirty="0">
                <a:cs typeface="Times New Roman" panose="02020603050405020304" pitchFamily="18" charset="0"/>
              </a:rPr>
              <a:t>Hasta/yaralıyı düz olarak sırt üstü yatırın.</a:t>
            </a:r>
          </a:p>
          <a:p>
            <a:pPr lvl="1" algn="just"/>
            <a:r>
              <a:rPr lang="tr-TR" sz="2000" dirty="0">
                <a:cs typeface="Times New Roman" panose="02020603050405020304" pitchFamily="18" charset="0"/>
              </a:rPr>
              <a:t>Hasta/yaralının bacaklarını yaklaşık 30 ila 60 dereceye kadar yukarı kaldırın.</a:t>
            </a:r>
          </a:p>
          <a:p>
            <a:pPr lvl="1" algn="just"/>
            <a:r>
              <a:rPr lang="tr-TR" sz="2000" dirty="0">
                <a:cs typeface="Times New Roman" panose="02020603050405020304" pitchFamily="18" charset="0"/>
              </a:rPr>
              <a:t>Bacakların altına destek koyun (çarşaf, battaniye, yastık, kıvrılmış giysi vb.).</a:t>
            </a:r>
          </a:p>
          <a:p>
            <a:pPr lvl="1" algn="just"/>
            <a:r>
              <a:rPr lang="tr-TR" sz="2000" dirty="0">
                <a:cs typeface="Times New Roman" panose="02020603050405020304" pitchFamily="18" charset="0"/>
              </a:rPr>
              <a:t>Hasta/yaralıyı üzerini örterek ısıtın.</a:t>
            </a:r>
          </a:p>
          <a:p>
            <a:pPr algn="just"/>
            <a:r>
              <a:rPr lang="tr-TR" sz="2400" dirty="0">
                <a:cs typeface="Times New Roman" panose="02020603050405020304" pitchFamily="18" charset="0"/>
              </a:rPr>
              <a:t>Hareket veya pozisyon ağrıya neden oluyorsa, şoktaki bir kişinin ayaklarını kaldırmayın.</a:t>
            </a:r>
          </a:p>
          <a:p>
            <a:pPr algn="just"/>
            <a:endParaRPr lang="tr-TR" sz="2400" dirty="0">
              <a:cs typeface="Times New Roman" panose="02020603050405020304" pitchFamily="18" charset="0"/>
            </a:endParaRPr>
          </a:p>
          <a:p>
            <a:pPr algn="just"/>
            <a:endParaRPr lang="tr-TR" sz="2400" dirty="0">
              <a:cs typeface="Times New Roman" panose="02020603050405020304" pitchFamily="18" charset="0"/>
            </a:endParaRPr>
          </a:p>
        </p:txBody>
      </p:sp>
      <p:sp>
        <p:nvSpPr>
          <p:cNvPr id="8" name="Başlık 1">
            <a:extLst>
              <a:ext uri="{FF2B5EF4-FFF2-40B4-BE49-F238E27FC236}">
                <a16:creationId xmlns:a16="http://schemas.microsoft.com/office/drawing/2014/main" id="{C3ECC34C-DED6-47A3-8A85-18651D33AE1A}"/>
              </a:ext>
            </a:extLst>
          </p:cNvPr>
          <p:cNvSpPr>
            <a:spLocks noGrp="1"/>
          </p:cNvSpPr>
          <p:nvPr>
            <p:ph type="title"/>
          </p:nvPr>
        </p:nvSpPr>
        <p:spPr>
          <a:xfrm>
            <a:off x="457200" y="274638"/>
            <a:ext cx="4186808" cy="1143000"/>
          </a:xfrm>
        </p:spPr>
        <p:txBody>
          <a:bodyPr>
            <a:normAutofit/>
          </a:bodyPr>
          <a:lstStyle/>
          <a:p>
            <a:pPr algn="l"/>
            <a:r>
              <a:rPr lang="tr-TR" sz="3200" dirty="0"/>
              <a:t>Dış Kanamalar</a:t>
            </a:r>
            <a:br>
              <a:rPr lang="tr-TR" sz="3600" dirty="0"/>
            </a:br>
            <a:r>
              <a:rPr lang="tr-TR" sz="2400" i="1" dirty="0"/>
              <a:t>İlk Yardım</a:t>
            </a:r>
          </a:p>
        </p:txBody>
      </p:sp>
      <p:pic>
        <p:nvPicPr>
          <p:cNvPr id="13" name="Resim 12">
            <a:extLst>
              <a:ext uri="{FF2B5EF4-FFF2-40B4-BE49-F238E27FC236}">
                <a16:creationId xmlns:a16="http://schemas.microsoft.com/office/drawing/2014/main" id="{5F99BC37-1133-B141-8D9F-39E400DDACA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302719" y="1761113"/>
            <a:ext cx="2110550" cy="1582913"/>
          </a:xfrm>
          <a:prstGeom prst="rect">
            <a:avLst/>
          </a:prstGeom>
        </p:spPr>
      </p:pic>
      <p:pic>
        <p:nvPicPr>
          <p:cNvPr id="21" name="Resim 20">
            <a:extLst>
              <a:ext uri="{FF2B5EF4-FFF2-40B4-BE49-F238E27FC236}">
                <a16:creationId xmlns:a16="http://schemas.microsoft.com/office/drawing/2014/main" id="{2D0665DC-76DF-B546-9EE2-0A2435E4D12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02719" y="3501635"/>
            <a:ext cx="2110550" cy="1582913"/>
          </a:xfrm>
          <a:prstGeom prst="rect">
            <a:avLst/>
          </a:prstGeom>
        </p:spPr>
      </p:pic>
      <p:pic>
        <p:nvPicPr>
          <p:cNvPr id="23" name="Resim 22">
            <a:extLst>
              <a:ext uri="{FF2B5EF4-FFF2-40B4-BE49-F238E27FC236}">
                <a16:creationId xmlns:a16="http://schemas.microsoft.com/office/drawing/2014/main" id="{FBA66F4B-2060-FA42-A177-5936BFD5B6D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02719" y="5197511"/>
            <a:ext cx="2110550" cy="1582913"/>
          </a:xfrm>
          <a:prstGeom prst="rect">
            <a:avLst/>
          </a:prstGeom>
        </p:spPr>
      </p:pic>
      <p:pic>
        <p:nvPicPr>
          <p:cNvPr id="9" name="Resim 8">
            <a:extLst>
              <a:ext uri="{FF2B5EF4-FFF2-40B4-BE49-F238E27FC236}">
                <a16:creationId xmlns:a16="http://schemas.microsoft.com/office/drawing/2014/main" id="{C9646D72-2431-44B4-AF10-9ED7A090E03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34B623E9-8A4D-7CAF-55A0-3463CAE13D1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30049968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4154AFC2-9DC3-4C85-A86B-239847FE840F}"/>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539552" y="2708920"/>
            <a:ext cx="8064896" cy="2592288"/>
          </a:xfrm>
        </p:spPr>
        <p:txBody>
          <a:bodyPr>
            <a:noAutofit/>
          </a:bodyPr>
          <a:lstStyle/>
          <a:p>
            <a:pPr algn="just"/>
            <a:r>
              <a:rPr lang="tr-TR" sz="2400" dirty="0">
                <a:cs typeface="Times New Roman" panose="02020603050405020304" pitchFamily="18" charset="0"/>
              </a:rPr>
              <a:t>Kanın damardan dışarıya çıktığı fakat vücut içinde kaldığı kanamalardır.</a:t>
            </a:r>
          </a:p>
          <a:p>
            <a:pPr algn="just"/>
            <a:r>
              <a:rPr lang="tr-TR" sz="2400" dirty="0">
                <a:cs typeface="Times New Roman" panose="02020603050405020304" pitchFamily="18" charset="0"/>
              </a:rPr>
              <a:t>Bu kanamalar kafatası, göğüs kafesi ve karın boşluğu gibi vücudun boşluklarına olmaktadır. </a:t>
            </a:r>
          </a:p>
          <a:p>
            <a:pPr algn="just"/>
            <a:r>
              <a:rPr lang="tr-TR" sz="2400" dirty="0">
                <a:cs typeface="Times New Roman" panose="02020603050405020304" pitchFamily="18" charset="0"/>
              </a:rPr>
              <a:t>İç kanamalar hemen fark edilmeyebilir ve hayatı tehdit edebilirler.</a:t>
            </a:r>
          </a:p>
          <a:p>
            <a:pPr algn="just"/>
            <a:endParaRPr lang="tr-TR" sz="2400" dirty="0">
              <a:cs typeface="Times New Roman" panose="02020603050405020304" pitchFamily="18" charset="0"/>
            </a:endParaRPr>
          </a:p>
          <a:p>
            <a:pPr algn="just"/>
            <a:endParaRPr lang="tr-TR" sz="2400" dirty="0">
              <a:cs typeface="Times New Roman" panose="02020603050405020304" pitchFamily="18" charset="0"/>
            </a:endParaRPr>
          </a:p>
        </p:txBody>
      </p:sp>
      <p:sp>
        <p:nvSpPr>
          <p:cNvPr id="5" name="Başlık 1"/>
          <p:cNvSpPr>
            <a:spLocks noGrp="1"/>
          </p:cNvSpPr>
          <p:nvPr>
            <p:ph type="title"/>
          </p:nvPr>
        </p:nvSpPr>
        <p:spPr>
          <a:xfrm>
            <a:off x="457200" y="274638"/>
            <a:ext cx="4186808" cy="1143000"/>
          </a:xfrm>
        </p:spPr>
        <p:txBody>
          <a:bodyPr>
            <a:normAutofit/>
          </a:bodyPr>
          <a:lstStyle/>
          <a:p>
            <a:pPr algn="l"/>
            <a:r>
              <a:rPr lang="tr-TR" sz="3200" dirty="0"/>
              <a:t>İç Kanamalar</a:t>
            </a:r>
            <a:endParaRPr lang="tr-TR" sz="3200" i="1" dirty="0"/>
          </a:p>
        </p:txBody>
      </p:sp>
      <p:pic>
        <p:nvPicPr>
          <p:cNvPr id="6" name="Resim 5">
            <a:extLst>
              <a:ext uri="{FF2B5EF4-FFF2-40B4-BE49-F238E27FC236}">
                <a16:creationId xmlns:a16="http://schemas.microsoft.com/office/drawing/2014/main" id="{9110D93D-A001-4F41-A3AD-8D706EA8A14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346895E9-6BEF-2E6E-9FBC-D5609663342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33671373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5CD116A6-F519-47CE-995F-AEA409C8121E}"/>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899592" y="1772816"/>
            <a:ext cx="7776864" cy="4104456"/>
          </a:xfrm>
        </p:spPr>
        <p:txBody>
          <a:bodyPr>
            <a:noAutofit/>
          </a:bodyPr>
          <a:lstStyle/>
          <a:p>
            <a:pPr algn="just"/>
            <a:r>
              <a:rPr lang="tr-TR" sz="2400" dirty="0">
                <a:cs typeface="Times New Roman" panose="02020603050405020304" pitchFamily="18" charset="0"/>
              </a:rPr>
              <a:t>Ağız, burun, kulak, üreme organları ve makattan kanama olması</a:t>
            </a:r>
          </a:p>
          <a:p>
            <a:pPr algn="just"/>
            <a:r>
              <a:rPr lang="tr-TR" sz="2400" dirty="0">
                <a:cs typeface="Times New Roman" panose="02020603050405020304" pitchFamily="18" charset="0"/>
              </a:rPr>
              <a:t>Solunum sayısındaki artış</a:t>
            </a:r>
          </a:p>
          <a:p>
            <a:pPr algn="just"/>
            <a:r>
              <a:rPr lang="tr-TR" sz="2400" dirty="0">
                <a:cs typeface="Times New Roman" panose="02020603050405020304" pitchFamily="18" charset="0"/>
              </a:rPr>
              <a:t>Soğuk, soluk, nemli cilt bulgusu</a:t>
            </a:r>
          </a:p>
          <a:p>
            <a:pPr algn="just"/>
            <a:r>
              <a:rPr lang="tr-TR" sz="2400" dirty="0">
                <a:cs typeface="Times New Roman" panose="02020603050405020304" pitchFamily="18" charset="0"/>
              </a:rPr>
              <a:t>Kalp hızındaki artış</a:t>
            </a:r>
          </a:p>
          <a:p>
            <a:pPr algn="just"/>
            <a:r>
              <a:rPr lang="tr-TR" sz="2400" dirty="0">
                <a:cs typeface="Times New Roman" panose="02020603050405020304" pitchFamily="18" charset="0"/>
              </a:rPr>
              <a:t>Huzursuzluk ve endişe</a:t>
            </a:r>
          </a:p>
          <a:p>
            <a:pPr algn="just"/>
            <a:r>
              <a:rPr lang="tr-TR" sz="2400" dirty="0">
                <a:cs typeface="Times New Roman" panose="02020603050405020304" pitchFamily="18" charset="0"/>
              </a:rPr>
              <a:t>Karın veya göğüs ağrısı</a:t>
            </a:r>
          </a:p>
          <a:p>
            <a:pPr algn="just"/>
            <a:r>
              <a:rPr lang="tr-TR" sz="2400" dirty="0">
                <a:cs typeface="Times New Roman" panose="02020603050405020304" pitchFamily="18" charset="0"/>
              </a:rPr>
              <a:t>Karında veya göğüste şişlik</a:t>
            </a:r>
          </a:p>
          <a:p>
            <a:pPr algn="just"/>
            <a:r>
              <a:rPr lang="tr-TR" sz="2400" dirty="0">
                <a:cs typeface="Times New Roman" panose="02020603050405020304" pitchFamily="18" charset="0"/>
              </a:rPr>
              <a:t>Bilinç değişikliği ve uyku halidir.</a:t>
            </a:r>
          </a:p>
        </p:txBody>
      </p:sp>
      <p:sp>
        <p:nvSpPr>
          <p:cNvPr id="5" name="Başlık 1"/>
          <p:cNvSpPr>
            <a:spLocks noGrp="1"/>
          </p:cNvSpPr>
          <p:nvPr>
            <p:ph type="title"/>
          </p:nvPr>
        </p:nvSpPr>
        <p:spPr>
          <a:xfrm>
            <a:off x="457200" y="274638"/>
            <a:ext cx="4186808" cy="1143000"/>
          </a:xfrm>
        </p:spPr>
        <p:txBody>
          <a:bodyPr>
            <a:normAutofit/>
          </a:bodyPr>
          <a:lstStyle/>
          <a:p>
            <a:pPr algn="l"/>
            <a:r>
              <a:rPr lang="tr-TR" sz="3200" dirty="0"/>
              <a:t>İç Kanamalar</a:t>
            </a:r>
            <a:br>
              <a:rPr lang="tr-TR" sz="3200" dirty="0"/>
            </a:br>
            <a:r>
              <a:rPr lang="tr-TR" sz="2400" i="1" dirty="0"/>
              <a:t>Belirti Ve Bulgular</a:t>
            </a:r>
          </a:p>
        </p:txBody>
      </p:sp>
      <p:pic>
        <p:nvPicPr>
          <p:cNvPr id="6" name="Resim 5">
            <a:extLst>
              <a:ext uri="{FF2B5EF4-FFF2-40B4-BE49-F238E27FC236}">
                <a16:creationId xmlns:a16="http://schemas.microsoft.com/office/drawing/2014/main" id="{0EBEC922-45CE-4A62-B63C-C181C506A8F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755D7E1C-2A63-D729-402A-8C9753BF829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10060078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Dikdörtgen 6">
            <a:extLst>
              <a:ext uri="{FF2B5EF4-FFF2-40B4-BE49-F238E27FC236}">
                <a16:creationId xmlns:a16="http://schemas.microsoft.com/office/drawing/2014/main" id="{5D3E6261-BF03-42CE-AAC3-FB0912928402}"/>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539552" y="1844824"/>
            <a:ext cx="5040560" cy="4608512"/>
          </a:xfrm>
        </p:spPr>
        <p:txBody>
          <a:bodyPr>
            <a:noAutofit/>
          </a:bodyPr>
          <a:lstStyle/>
          <a:p>
            <a:pPr algn="just"/>
            <a:r>
              <a:rPr lang="tr-TR" sz="2400" dirty="0">
                <a:cs typeface="Times New Roman" panose="02020603050405020304" pitchFamily="18" charset="0"/>
              </a:rPr>
              <a:t>İç kanamalarda; kan, burun veya kulaklardan dışarı sızabilir (kafa içi kanamalarda görülebilir). </a:t>
            </a:r>
          </a:p>
          <a:p>
            <a:pPr algn="just"/>
            <a:r>
              <a:rPr lang="tr-TR" sz="2400" dirty="0">
                <a:cs typeface="Times New Roman" panose="02020603050405020304" pitchFamily="18" charset="0"/>
              </a:rPr>
              <a:t>Öksürmekle (göğüs kafesi içine olan kanamalarda), kusma veya dışkılama ile (sindirim sistemi içindeki kanamalarda) ve idrar yapma (idrar yolları içinde kanamada) ile kan dışarı atılabilir. </a:t>
            </a:r>
          </a:p>
          <a:p>
            <a:pPr algn="just"/>
            <a:r>
              <a:rPr lang="tr-TR" sz="2400" dirty="0">
                <a:cs typeface="Times New Roman" panose="02020603050405020304" pitchFamily="18" charset="0"/>
              </a:rPr>
              <a:t>Bu tür kanamalar </a:t>
            </a:r>
            <a:r>
              <a:rPr lang="tr-TR" sz="2400" b="1" dirty="0">
                <a:cs typeface="Times New Roman" panose="02020603050405020304" pitchFamily="18" charset="0"/>
              </a:rPr>
              <a:t>doğal deliklerden olan kanamalar </a:t>
            </a:r>
            <a:r>
              <a:rPr lang="tr-TR" sz="2400" dirty="0">
                <a:cs typeface="Times New Roman" panose="02020603050405020304" pitchFamily="18" charset="0"/>
              </a:rPr>
              <a:t>diye isimlendirilir.</a:t>
            </a:r>
          </a:p>
        </p:txBody>
      </p:sp>
      <p:sp>
        <p:nvSpPr>
          <p:cNvPr id="8" name="Başlık 1">
            <a:extLst>
              <a:ext uri="{FF2B5EF4-FFF2-40B4-BE49-F238E27FC236}">
                <a16:creationId xmlns:a16="http://schemas.microsoft.com/office/drawing/2014/main" id="{57B927FE-E4C5-4ADB-B994-2C07E13D6A2D}"/>
              </a:ext>
            </a:extLst>
          </p:cNvPr>
          <p:cNvSpPr>
            <a:spLocks noGrp="1"/>
          </p:cNvSpPr>
          <p:nvPr>
            <p:ph type="title"/>
          </p:nvPr>
        </p:nvSpPr>
        <p:spPr>
          <a:xfrm>
            <a:off x="457200" y="274638"/>
            <a:ext cx="4186808" cy="1143000"/>
          </a:xfrm>
        </p:spPr>
        <p:txBody>
          <a:bodyPr>
            <a:normAutofit/>
          </a:bodyPr>
          <a:lstStyle/>
          <a:p>
            <a:pPr algn="l"/>
            <a:r>
              <a:rPr lang="tr-TR" sz="3200" dirty="0"/>
              <a:t>İç Kanamalar</a:t>
            </a:r>
            <a:br>
              <a:rPr lang="tr-TR" sz="3200" dirty="0"/>
            </a:br>
            <a:r>
              <a:rPr lang="tr-TR" sz="2400" i="1" dirty="0"/>
              <a:t>Belirti Ve Bulgular</a:t>
            </a:r>
          </a:p>
        </p:txBody>
      </p:sp>
      <p:pic>
        <p:nvPicPr>
          <p:cNvPr id="6" name="Resim 5">
            <a:extLst>
              <a:ext uri="{FF2B5EF4-FFF2-40B4-BE49-F238E27FC236}">
                <a16:creationId xmlns:a16="http://schemas.microsoft.com/office/drawing/2014/main" id="{E572BD29-9F29-E947-B1C6-400CEE0BAF0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72200" y="1988135"/>
            <a:ext cx="1921153" cy="1440865"/>
          </a:xfrm>
          <a:prstGeom prst="rect">
            <a:avLst/>
          </a:prstGeom>
        </p:spPr>
      </p:pic>
      <p:pic>
        <p:nvPicPr>
          <p:cNvPr id="9" name="Resim 8">
            <a:extLst>
              <a:ext uri="{FF2B5EF4-FFF2-40B4-BE49-F238E27FC236}">
                <a16:creationId xmlns:a16="http://schemas.microsoft.com/office/drawing/2014/main" id="{881D98D9-C18F-BD41-9B12-D326DA55663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72200" y="4373591"/>
            <a:ext cx="1986971" cy="1490228"/>
          </a:xfrm>
          <a:prstGeom prst="rect">
            <a:avLst/>
          </a:prstGeom>
        </p:spPr>
      </p:pic>
      <p:pic>
        <p:nvPicPr>
          <p:cNvPr id="10" name="Resim 9">
            <a:extLst>
              <a:ext uri="{FF2B5EF4-FFF2-40B4-BE49-F238E27FC236}">
                <a16:creationId xmlns:a16="http://schemas.microsoft.com/office/drawing/2014/main" id="{5CEF6641-31E6-409F-90EF-0AE7020D382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C1B11A33-76A2-E8F7-E544-472BEED71BC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40847596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6A1BBF38-EDFA-4A12-9973-C7511151D20B}"/>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539552" y="1628800"/>
            <a:ext cx="8064896" cy="4320480"/>
          </a:xfrm>
        </p:spPr>
        <p:txBody>
          <a:bodyPr numCol="2">
            <a:noAutofit/>
          </a:bodyPr>
          <a:lstStyle/>
          <a:p>
            <a:r>
              <a:rPr lang="tr-TR" sz="2400" dirty="0">
                <a:cs typeface="Times New Roman" panose="02020603050405020304" pitchFamily="18" charset="0"/>
              </a:rPr>
              <a:t>Kan basıncında düşme</a:t>
            </a:r>
          </a:p>
          <a:p>
            <a:r>
              <a:rPr lang="tr-TR" sz="2400" dirty="0">
                <a:cs typeface="Times New Roman" panose="02020603050405020304" pitchFamily="18" charset="0"/>
              </a:rPr>
              <a:t>Hızlı ve zayıf nabız</a:t>
            </a:r>
          </a:p>
          <a:p>
            <a:r>
              <a:rPr lang="tr-TR" sz="2400" dirty="0">
                <a:cs typeface="Times New Roman" panose="02020603050405020304" pitchFamily="18" charset="0"/>
              </a:rPr>
              <a:t>Hızlı ve yüzeysel solunum</a:t>
            </a:r>
          </a:p>
          <a:p>
            <a:r>
              <a:rPr lang="tr-TR" sz="2400" dirty="0">
                <a:cs typeface="Times New Roman" panose="02020603050405020304" pitchFamily="18" charset="0"/>
              </a:rPr>
              <a:t>Ciltte soğukluk, solukluk ve nemlilik</a:t>
            </a:r>
          </a:p>
          <a:p>
            <a:r>
              <a:rPr lang="tr-TR" sz="2400" dirty="0">
                <a:cs typeface="Times New Roman" panose="02020603050405020304" pitchFamily="18" charset="0"/>
              </a:rPr>
              <a:t>Dudak çevresinde solukluk ya da morarma</a:t>
            </a:r>
          </a:p>
          <a:p>
            <a:r>
              <a:rPr lang="tr-TR" sz="2400" dirty="0">
                <a:cs typeface="Times New Roman" panose="02020603050405020304" pitchFamily="18" charset="0"/>
              </a:rPr>
              <a:t>Tırnaklarda morarma</a:t>
            </a:r>
          </a:p>
          <a:p>
            <a:r>
              <a:rPr lang="tr-TR" sz="2400" dirty="0">
                <a:cs typeface="Times New Roman" panose="02020603050405020304" pitchFamily="18" charset="0"/>
              </a:rPr>
              <a:t>Endişe, huzursuzluk ve fenalık hissi</a:t>
            </a:r>
          </a:p>
          <a:p>
            <a:r>
              <a:rPr lang="tr-TR" sz="2400" dirty="0">
                <a:cs typeface="Times New Roman" panose="02020603050405020304" pitchFamily="18" charset="0"/>
              </a:rPr>
              <a:t>Güçsüzlük</a:t>
            </a:r>
          </a:p>
          <a:p>
            <a:r>
              <a:rPr lang="tr-TR" sz="2400" dirty="0">
                <a:cs typeface="Times New Roman" panose="02020603050405020304" pitchFamily="18" charset="0"/>
              </a:rPr>
              <a:t>Baş dönmesi ve sersemlik</a:t>
            </a:r>
          </a:p>
          <a:p>
            <a:r>
              <a:rPr lang="tr-TR" sz="2400" dirty="0">
                <a:cs typeface="Times New Roman" panose="02020603050405020304" pitchFamily="18" charset="0"/>
              </a:rPr>
              <a:t>Bulantı-kusma</a:t>
            </a:r>
          </a:p>
          <a:p>
            <a:r>
              <a:rPr lang="tr-TR" sz="2400" dirty="0">
                <a:cs typeface="Times New Roman" panose="02020603050405020304" pitchFamily="18" charset="0"/>
              </a:rPr>
              <a:t>Terleme</a:t>
            </a:r>
          </a:p>
          <a:p>
            <a:r>
              <a:rPr lang="tr-TR" sz="2400" dirty="0">
                <a:cs typeface="Times New Roman" panose="02020603050405020304" pitchFamily="18" charset="0"/>
              </a:rPr>
              <a:t>Susuzluk hissi</a:t>
            </a:r>
          </a:p>
          <a:p>
            <a:r>
              <a:rPr lang="tr-TR" sz="2400" dirty="0">
                <a:cs typeface="Times New Roman" panose="02020603050405020304" pitchFamily="18" charset="0"/>
              </a:rPr>
              <a:t>Bilinç seviyesinde azalma</a:t>
            </a:r>
          </a:p>
          <a:p>
            <a:r>
              <a:rPr lang="tr-TR" sz="2400" dirty="0">
                <a:cs typeface="Times New Roman" panose="02020603050405020304" pitchFamily="18" charset="0"/>
              </a:rPr>
              <a:t>Göğüs ağrısı</a:t>
            </a:r>
          </a:p>
        </p:txBody>
      </p:sp>
      <p:sp>
        <p:nvSpPr>
          <p:cNvPr id="5" name="Başlık 1"/>
          <p:cNvSpPr>
            <a:spLocks noGrp="1"/>
          </p:cNvSpPr>
          <p:nvPr>
            <p:ph type="title"/>
          </p:nvPr>
        </p:nvSpPr>
        <p:spPr>
          <a:xfrm>
            <a:off x="457200" y="274638"/>
            <a:ext cx="4186808" cy="1143000"/>
          </a:xfrm>
        </p:spPr>
        <p:txBody>
          <a:bodyPr>
            <a:normAutofit/>
          </a:bodyPr>
          <a:lstStyle/>
          <a:p>
            <a:pPr algn="l"/>
            <a:r>
              <a:rPr lang="tr-TR" sz="3200" dirty="0"/>
              <a:t>İç Kanamalar</a:t>
            </a:r>
            <a:br>
              <a:rPr lang="tr-TR" sz="3200" dirty="0"/>
            </a:br>
            <a:r>
              <a:rPr lang="tr-TR" sz="2400" i="1" dirty="0"/>
              <a:t>Şok Belirti Ve Bulguları</a:t>
            </a:r>
          </a:p>
        </p:txBody>
      </p:sp>
      <p:pic>
        <p:nvPicPr>
          <p:cNvPr id="6" name="Resim 5">
            <a:extLst>
              <a:ext uri="{FF2B5EF4-FFF2-40B4-BE49-F238E27FC236}">
                <a16:creationId xmlns:a16="http://schemas.microsoft.com/office/drawing/2014/main" id="{D9F03434-F29B-48CC-9497-B29E9BF87CA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0FE2A639-523B-8561-8715-8424CF92F9B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1349824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C4FF14B7-25EF-4B40-99B9-7499A615720F}"/>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539552" y="2060848"/>
            <a:ext cx="7920880" cy="3312368"/>
          </a:xfrm>
        </p:spPr>
        <p:txBody>
          <a:bodyPr>
            <a:noAutofit/>
          </a:bodyPr>
          <a:lstStyle/>
          <a:p>
            <a:pPr algn="just"/>
            <a:r>
              <a:rPr lang="tr-TR" sz="2400" dirty="0">
                <a:cs typeface="Times New Roman" panose="02020603050405020304" pitchFamily="18" charset="0"/>
              </a:rPr>
              <a:t>Hasta/yaralıya müdahale etmeden önce ortamın ve çevrenin güvenli olduğundan emin olun.</a:t>
            </a:r>
          </a:p>
          <a:p>
            <a:pPr algn="just"/>
            <a:r>
              <a:rPr lang="tr-TR" sz="2400" dirty="0">
                <a:cs typeface="Times New Roman" panose="02020603050405020304" pitchFamily="18" charset="0"/>
              </a:rPr>
              <a:t>Güvenliğinin olmadığı; hızlı akan trafik, yaralının etrafında açık elektrik kabloları ve sel suları gibi hayatı tehdit edecek durumların varlığında güvenlik sağlandıktan sonra hasta/yaralıya müdahale edin.</a:t>
            </a:r>
          </a:p>
          <a:p>
            <a:pPr algn="just"/>
            <a:r>
              <a:rPr lang="tr-TR" sz="2400" dirty="0">
                <a:cs typeface="Times New Roman" panose="02020603050405020304" pitchFamily="18" charset="0"/>
              </a:rPr>
              <a:t>Hasta/yaralının bilincini kontrol edin. 112 acil yardım numarası aranmadı ise arayın veya aratın.</a:t>
            </a:r>
          </a:p>
          <a:p>
            <a:pPr algn="just"/>
            <a:endParaRPr lang="tr-TR" sz="2400" dirty="0">
              <a:cs typeface="Times New Roman" panose="02020603050405020304" pitchFamily="18" charset="0"/>
            </a:endParaRPr>
          </a:p>
          <a:p>
            <a:pPr marL="0" indent="0" algn="just">
              <a:buNone/>
            </a:pPr>
            <a:endParaRPr lang="tr-TR" sz="2400" dirty="0">
              <a:cs typeface="Times New Roman" panose="02020603050405020304" pitchFamily="18" charset="0"/>
            </a:endParaRPr>
          </a:p>
        </p:txBody>
      </p:sp>
      <p:sp>
        <p:nvSpPr>
          <p:cNvPr id="5" name="Başlık 1"/>
          <p:cNvSpPr>
            <a:spLocks noGrp="1"/>
          </p:cNvSpPr>
          <p:nvPr>
            <p:ph type="title"/>
          </p:nvPr>
        </p:nvSpPr>
        <p:spPr>
          <a:xfrm>
            <a:off x="457200" y="274638"/>
            <a:ext cx="4186808" cy="1143000"/>
          </a:xfrm>
        </p:spPr>
        <p:txBody>
          <a:bodyPr>
            <a:normAutofit/>
          </a:bodyPr>
          <a:lstStyle/>
          <a:p>
            <a:pPr algn="l"/>
            <a:r>
              <a:rPr lang="tr-TR" sz="3200" dirty="0"/>
              <a:t>İç Kanamalar</a:t>
            </a:r>
            <a:br>
              <a:rPr lang="tr-TR" sz="3200" dirty="0"/>
            </a:br>
            <a:r>
              <a:rPr lang="tr-TR" sz="2400" i="1" dirty="0"/>
              <a:t>İlk Yardım</a:t>
            </a:r>
          </a:p>
        </p:txBody>
      </p:sp>
      <p:pic>
        <p:nvPicPr>
          <p:cNvPr id="6" name="Resim 5">
            <a:extLst>
              <a:ext uri="{FF2B5EF4-FFF2-40B4-BE49-F238E27FC236}">
                <a16:creationId xmlns:a16="http://schemas.microsoft.com/office/drawing/2014/main" id="{77384827-DA56-40B6-B2C2-18B29C77F92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286F535D-777D-3D21-6371-90E175C188E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2580790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90D12A4F-445A-4E05-9960-FA2135920276}"/>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457200" y="2060848"/>
            <a:ext cx="8219256" cy="3744416"/>
          </a:xfrm>
        </p:spPr>
        <p:txBody>
          <a:bodyPr>
            <a:noAutofit/>
          </a:bodyPr>
          <a:lstStyle/>
          <a:p>
            <a:pPr algn="just"/>
            <a:r>
              <a:rPr lang="tr-TR" sz="2400" dirty="0">
                <a:cs typeface="Times New Roman" panose="02020603050405020304" pitchFamily="18" charset="0"/>
              </a:rPr>
              <a:t>Hasta/yaralıyı sırt üstü yatırın ve rahat etmesini sağlayın.</a:t>
            </a:r>
          </a:p>
          <a:p>
            <a:pPr algn="just"/>
            <a:r>
              <a:rPr lang="tr-TR" sz="2400" dirty="0">
                <a:effectLst/>
                <a:ea typeface="Times New Roman" panose="02020603050405020304" pitchFamily="18" charset="0"/>
              </a:rPr>
              <a:t>Hava yolunu, solunumunu ve dolaşımını </a:t>
            </a:r>
            <a:r>
              <a:rPr lang="tr-TR" sz="2400" dirty="0">
                <a:cs typeface="Times New Roman" panose="02020603050405020304" pitchFamily="18" charset="0"/>
              </a:rPr>
              <a:t>değerlendirin.</a:t>
            </a:r>
          </a:p>
          <a:p>
            <a:pPr algn="just"/>
            <a:r>
              <a:rPr lang="tr-TR" sz="2400" dirty="0">
                <a:cs typeface="Times New Roman" panose="02020603050405020304" pitchFamily="18" charset="0"/>
              </a:rPr>
              <a:t>Hasta/yaralıyı mümkün olduğunca hareket ettirmeyin.</a:t>
            </a:r>
          </a:p>
          <a:p>
            <a:pPr algn="just"/>
            <a:r>
              <a:rPr lang="tr-TR" sz="2400" dirty="0">
                <a:cs typeface="Times New Roman" panose="02020603050405020304" pitchFamily="18" charset="0"/>
              </a:rPr>
              <a:t>Aynı zamanda dış kanaması da varsa, doğrudan bası ve basınçlı bandaj uygulayın. </a:t>
            </a:r>
          </a:p>
          <a:p>
            <a:pPr algn="just"/>
            <a:endParaRPr lang="tr-TR" sz="2400" dirty="0">
              <a:cs typeface="Times New Roman" panose="02020603050405020304" pitchFamily="18" charset="0"/>
            </a:endParaRPr>
          </a:p>
          <a:p>
            <a:pPr algn="just"/>
            <a:endParaRPr lang="tr-TR" sz="2400" dirty="0">
              <a:cs typeface="Times New Roman" panose="02020603050405020304" pitchFamily="18" charset="0"/>
            </a:endParaRPr>
          </a:p>
        </p:txBody>
      </p:sp>
      <p:sp>
        <p:nvSpPr>
          <p:cNvPr id="7" name="Başlık 1">
            <a:extLst>
              <a:ext uri="{FF2B5EF4-FFF2-40B4-BE49-F238E27FC236}">
                <a16:creationId xmlns:a16="http://schemas.microsoft.com/office/drawing/2014/main" id="{80B402C2-BE15-406B-AF20-2FA8AF4C25B9}"/>
              </a:ext>
            </a:extLst>
          </p:cNvPr>
          <p:cNvSpPr>
            <a:spLocks noGrp="1"/>
          </p:cNvSpPr>
          <p:nvPr>
            <p:ph type="title"/>
          </p:nvPr>
        </p:nvSpPr>
        <p:spPr>
          <a:xfrm>
            <a:off x="457200" y="274638"/>
            <a:ext cx="4186808" cy="1143000"/>
          </a:xfrm>
        </p:spPr>
        <p:txBody>
          <a:bodyPr>
            <a:normAutofit/>
          </a:bodyPr>
          <a:lstStyle/>
          <a:p>
            <a:pPr algn="l"/>
            <a:r>
              <a:rPr lang="tr-TR" sz="3200" dirty="0"/>
              <a:t>İç Kanamalar</a:t>
            </a:r>
            <a:br>
              <a:rPr lang="tr-TR" sz="3200" dirty="0"/>
            </a:br>
            <a:r>
              <a:rPr lang="tr-TR" sz="2400" i="1" dirty="0"/>
              <a:t>İlk Yardım</a:t>
            </a:r>
          </a:p>
        </p:txBody>
      </p:sp>
      <p:pic>
        <p:nvPicPr>
          <p:cNvPr id="5" name="Resim 4">
            <a:extLst>
              <a:ext uri="{FF2B5EF4-FFF2-40B4-BE49-F238E27FC236}">
                <a16:creationId xmlns:a16="http://schemas.microsoft.com/office/drawing/2014/main" id="{2D172954-C1C8-4CE9-88E7-31B0516A20F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DB97A902-DDB9-BCAE-3D98-24FAFA6C7C3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26217085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54C542CE-C8A4-4688-832C-2758138F4361}"/>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575556" y="1988840"/>
            <a:ext cx="7992888" cy="3528392"/>
          </a:xfrm>
        </p:spPr>
        <p:txBody>
          <a:bodyPr>
            <a:noAutofit/>
          </a:bodyPr>
          <a:lstStyle/>
          <a:p>
            <a:pPr algn="just"/>
            <a:r>
              <a:rPr lang="tr-TR" sz="2400" dirty="0">
                <a:cs typeface="Times New Roman" panose="02020603050405020304" pitchFamily="18" charset="0"/>
              </a:rPr>
              <a:t>Hasta/yaralının üzerindeki kıyafetler sıkıysa gevşetin.</a:t>
            </a:r>
          </a:p>
          <a:p>
            <a:pPr algn="just"/>
            <a:r>
              <a:rPr lang="tr-TR" sz="2400" dirty="0">
                <a:cs typeface="Times New Roman" panose="02020603050405020304" pitchFamily="18" charset="0"/>
              </a:rPr>
              <a:t>Hasta/yaralının üzerinde ıslak kıyafetler varsa fazla hareket ettirmeden çıkarmaya çalışın veya kıyafetleri kesin. </a:t>
            </a:r>
          </a:p>
          <a:p>
            <a:pPr algn="just"/>
            <a:r>
              <a:rPr lang="tr-TR" sz="2400" dirty="0">
                <a:cs typeface="Times New Roman" panose="02020603050405020304" pitchFamily="18" charset="0"/>
              </a:rPr>
              <a:t>Hasta/yaralının ağız, burun, kulak </a:t>
            </a:r>
            <a:r>
              <a:rPr lang="tr-TR" sz="2400">
                <a:cs typeface="Times New Roman" panose="02020603050405020304" pitchFamily="18" charset="0"/>
              </a:rPr>
              <a:t>ve vücudunun </a:t>
            </a:r>
            <a:r>
              <a:rPr lang="tr-TR" sz="2400" dirty="0">
                <a:cs typeface="Times New Roman" panose="02020603050405020304" pitchFamily="18" charset="0"/>
              </a:rPr>
              <a:t>diğer yerlerinden kanaması olabilir kontrol edin. </a:t>
            </a:r>
          </a:p>
          <a:p>
            <a:pPr algn="just"/>
            <a:r>
              <a:rPr lang="tr-TR" sz="2400" dirty="0">
                <a:cs typeface="Times New Roman" panose="02020603050405020304" pitchFamily="18" charset="0"/>
              </a:rPr>
              <a:t>Öksürürken kan geliyorsa omurga yaralanması olmayan hasta/yaralıyı oturur veya yarı oturur konuma getirin.</a:t>
            </a:r>
          </a:p>
        </p:txBody>
      </p:sp>
      <p:sp>
        <p:nvSpPr>
          <p:cNvPr id="6" name="Başlık 1">
            <a:extLst>
              <a:ext uri="{FF2B5EF4-FFF2-40B4-BE49-F238E27FC236}">
                <a16:creationId xmlns:a16="http://schemas.microsoft.com/office/drawing/2014/main" id="{9F7EF208-8429-44B4-8143-85F095C02E92}"/>
              </a:ext>
            </a:extLst>
          </p:cNvPr>
          <p:cNvSpPr>
            <a:spLocks noGrp="1"/>
          </p:cNvSpPr>
          <p:nvPr>
            <p:ph type="title"/>
          </p:nvPr>
        </p:nvSpPr>
        <p:spPr>
          <a:xfrm>
            <a:off x="457200" y="274638"/>
            <a:ext cx="4186808" cy="1143000"/>
          </a:xfrm>
        </p:spPr>
        <p:txBody>
          <a:bodyPr>
            <a:normAutofit/>
          </a:bodyPr>
          <a:lstStyle/>
          <a:p>
            <a:pPr algn="l"/>
            <a:r>
              <a:rPr lang="tr-TR" sz="3200" dirty="0"/>
              <a:t>İç kanamalar</a:t>
            </a:r>
            <a:br>
              <a:rPr lang="tr-TR" sz="3200" dirty="0"/>
            </a:br>
            <a:r>
              <a:rPr lang="tr-TR" sz="2400" i="1" dirty="0"/>
              <a:t>İlk Yardım</a:t>
            </a:r>
          </a:p>
        </p:txBody>
      </p:sp>
      <p:pic>
        <p:nvPicPr>
          <p:cNvPr id="5" name="Resim 4">
            <a:extLst>
              <a:ext uri="{FF2B5EF4-FFF2-40B4-BE49-F238E27FC236}">
                <a16:creationId xmlns:a16="http://schemas.microsoft.com/office/drawing/2014/main" id="{B0A203D3-5C0B-4398-B1F0-27E1F645CDB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0E41383D-C937-B3A9-B8A9-7B46E547D88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16150313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Dikdörtgen 7">
            <a:extLst>
              <a:ext uri="{FF2B5EF4-FFF2-40B4-BE49-F238E27FC236}">
                <a16:creationId xmlns:a16="http://schemas.microsoft.com/office/drawing/2014/main" id="{4E51393A-C266-4135-9492-0E63D16EC177}"/>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Metin kutusu 5">
            <a:extLst>
              <a:ext uri="{FF2B5EF4-FFF2-40B4-BE49-F238E27FC236}">
                <a16:creationId xmlns:a16="http://schemas.microsoft.com/office/drawing/2014/main" id="{3911E65A-D865-4ACF-BE6D-5EF943F44FA7}"/>
              </a:ext>
            </a:extLst>
          </p:cNvPr>
          <p:cNvSpPr txBox="1"/>
          <p:nvPr/>
        </p:nvSpPr>
        <p:spPr>
          <a:xfrm>
            <a:off x="457200" y="1744209"/>
            <a:ext cx="4752528" cy="4302716"/>
          </a:xfrm>
          <a:prstGeom prst="rect">
            <a:avLst/>
          </a:prstGeom>
          <a:noFill/>
        </p:spPr>
        <p:txBody>
          <a:bodyPr wrap="square">
            <a:spAutoFit/>
          </a:bodyPr>
          <a:lstStyle/>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tr-TR" sz="2400" b="0" i="0" u="none" strike="noStrike" kern="1200" cap="none" spc="0" normalizeH="0" baseline="0" noProof="0" dirty="0">
                <a:ln>
                  <a:noFill/>
                </a:ln>
                <a:solidFill>
                  <a:prstClr val="black"/>
                </a:solidFill>
                <a:effectLst/>
                <a:uLnTx/>
                <a:uFillTx/>
                <a:latin typeface="Calibri"/>
                <a:ea typeface="+mn-ea"/>
                <a:cs typeface="Times New Roman" panose="02020603050405020304" pitchFamily="18" charset="0"/>
              </a:rPr>
              <a:t>Hasta/yaralı şok bulguları gösteriyor ve bacaklarında yaralanması yoksa şok pozisyonuna getirin.</a:t>
            </a:r>
          </a:p>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tr-TR" sz="2400" b="0" i="0" u="none" strike="noStrike" kern="1200" cap="none" spc="0" normalizeH="0" baseline="0" noProof="0" dirty="0">
                <a:ln>
                  <a:noFill/>
                </a:ln>
                <a:solidFill>
                  <a:prstClr val="black"/>
                </a:solidFill>
                <a:effectLst/>
                <a:uLnTx/>
                <a:uFillTx/>
                <a:latin typeface="Calibri"/>
                <a:ea typeface="+mn-ea"/>
                <a:cs typeface="Times New Roman" panose="02020603050405020304" pitchFamily="18" charset="0"/>
              </a:rPr>
              <a:t>Hasta/yaralının üzerini örtün ancak aşırı ısınmasına engel olun.</a:t>
            </a:r>
          </a:p>
          <a:p>
            <a:pPr marL="342900" indent="-342900" algn="just">
              <a:spcBef>
                <a:spcPct val="20000"/>
              </a:spcBef>
              <a:buFont typeface="Arial" pitchFamily="34" charset="0"/>
              <a:buChar char="•"/>
              <a:defRPr/>
            </a:pPr>
            <a:r>
              <a:rPr lang="tr-TR" sz="2400" dirty="0">
                <a:cs typeface="Times New Roman" panose="02020603050405020304" pitchFamily="18" charset="0"/>
              </a:rPr>
              <a:t>Hasta/yaralının ağzından kan geliyor veya kusuyorsa düz şekilde sağ yan tarafına çevirip kan veya kusmuğun solunum yollarına kaçmasına engel olun.   </a:t>
            </a:r>
          </a:p>
        </p:txBody>
      </p:sp>
      <p:sp>
        <p:nvSpPr>
          <p:cNvPr id="7" name="Başlık 1">
            <a:extLst>
              <a:ext uri="{FF2B5EF4-FFF2-40B4-BE49-F238E27FC236}">
                <a16:creationId xmlns:a16="http://schemas.microsoft.com/office/drawing/2014/main" id="{FF5E3CF2-5916-4078-8F9A-117A67716707}"/>
              </a:ext>
            </a:extLst>
          </p:cNvPr>
          <p:cNvSpPr>
            <a:spLocks noGrp="1"/>
          </p:cNvSpPr>
          <p:nvPr>
            <p:ph type="title"/>
          </p:nvPr>
        </p:nvSpPr>
        <p:spPr>
          <a:xfrm>
            <a:off x="457200" y="274638"/>
            <a:ext cx="4186808" cy="1143000"/>
          </a:xfrm>
        </p:spPr>
        <p:txBody>
          <a:bodyPr>
            <a:normAutofit/>
          </a:bodyPr>
          <a:lstStyle/>
          <a:p>
            <a:pPr algn="l"/>
            <a:r>
              <a:rPr lang="tr-TR" sz="3200" dirty="0"/>
              <a:t>İç kanamalar</a:t>
            </a:r>
            <a:br>
              <a:rPr lang="tr-TR" sz="3200" dirty="0"/>
            </a:br>
            <a:r>
              <a:rPr lang="tr-TR" sz="2400" i="1" dirty="0"/>
              <a:t>İlk Yardım</a:t>
            </a:r>
          </a:p>
        </p:txBody>
      </p:sp>
      <p:pic>
        <p:nvPicPr>
          <p:cNvPr id="3" name="Resim 2">
            <a:extLst>
              <a:ext uri="{FF2B5EF4-FFF2-40B4-BE49-F238E27FC236}">
                <a16:creationId xmlns:a16="http://schemas.microsoft.com/office/drawing/2014/main" id="{56904E13-E16F-EC45-8454-47A2B6A80C4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22296" y="1772816"/>
            <a:ext cx="3181713" cy="2386285"/>
          </a:xfrm>
          <a:prstGeom prst="rect">
            <a:avLst/>
          </a:prstGeom>
        </p:spPr>
      </p:pic>
      <p:pic>
        <p:nvPicPr>
          <p:cNvPr id="9" name="Resim 8">
            <a:extLst>
              <a:ext uri="{FF2B5EF4-FFF2-40B4-BE49-F238E27FC236}">
                <a16:creationId xmlns:a16="http://schemas.microsoft.com/office/drawing/2014/main" id="{D256B9DF-29AC-4B11-A260-F134A1DBE98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4" name="Resim 3">
            <a:extLst>
              <a:ext uri="{FF2B5EF4-FFF2-40B4-BE49-F238E27FC236}">
                <a16:creationId xmlns:a16="http://schemas.microsoft.com/office/drawing/2014/main" id="{ED17E7EE-5505-B048-A2BC-356570AF322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722295" y="4355083"/>
            <a:ext cx="3181713" cy="2386285"/>
          </a:xfrm>
          <a:prstGeom prst="rect">
            <a:avLst/>
          </a:prstGeom>
        </p:spPr>
      </p:pic>
      <p:pic>
        <p:nvPicPr>
          <p:cNvPr id="2" name="Resim 1">
            <a:extLst>
              <a:ext uri="{FF2B5EF4-FFF2-40B4-BE49-F238E27FC236}">
                <a16:creationId xmlns:a16="http://schemas.microsoft.com/office/drawing/2014/main" id="{915772BA-1BAA-D18A-02AA-61370C68D9C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14397827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139C732A-7A45-4A2B-9E97-CD25A21530E1}"/>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539552" y="2204864"/>
            <a:ext cx="7920880" cy="3600400"/>
          </a:xfrm>
        </p:spPr>
        <p:txBody>
          <a:bodyPr>
            <a:noAutofit/>
          </a:bodyPr>
          <a:lstStyle/>
          <a:p>
            <a:pPr algn="just"/>
            <a:r>
              <a:rPr lang="tr-TR" sz="2400" b="1" dirty="0">
                <a:cs typeface="Times New Roman" panose="02020603050405020304" pitchFamily="18" charset="0"/>
              </a:rPr>
              <a:t>Kan nedir?</a:t>
            </a:r>
          </a:p>
          <a:p>
            <a:pPr marL="457200" lvl="1" indent="0" algn="just">
              <a:buNone/>
            </a:pPr>
            <a:r>
              <a:rPr lang="tr-TR" sz="2400" dirty="0">
                <a:cs typeface="Times New Roman" panose="02020603050405020304" pitchFamily="18" charset="0"/>
              </a:rPr>
              <a:t>Kan vücuttaki oksijeni, besin maddelerini, hormonları, vitaminleri, antikorları dokulara taşıyan, oluşan karbondioksit ve atık maddeleri vücuttan uzaklaştıran yaşamsal bir sıvıdır.</a:t>
            </a:r>
          </a:p>
          <a:p>
            <a:pPr algn="just"/>
            <a:r>
              <a:rPr lang="tr-TR" sz="2400" b="1" dirty="0">
                <a:cs typeface="Times New Roman" panose="02020603050405020304" pitchFamily="18" charset="0"/>
              </a:rPr>
              <a:t>Kanama nedir?</a:t>
            </a:r>
          </a:p>
          <a:p>
            <a:pPr marL="457200" lvl="1" indent="0" algn="just">
              <a:buNone/>
            </a:pPr>
            <a:r>
              <a:rPr lang="tr-TR" sz="2400" dirty="0">
                <a:cs typeface="Times New Roman" panose="02020603050405020304" pitchFamily="18" charset="0"/>
              </a:rPr>
              <a:t>Damar bütünlüğünün bozulması sonucu kanın damar dışına (vücudun içine veya dışına) doğru akmasına kanama denir.</a:t>
            </a:r>
          </a:p>
        </p:txBody>
      </p:sp>
      <p:sp>
        <p:nvSpPr>
          <p:cNvPr id="5" name="Başlık 1"/>
          <p:cNvSpPr>
            <a:spLocks noGrp="1"/>
          </p:cNvSpPr>
          <p:nvPr>
            <p:ph type="title"/>
          </p:nvPr>
        </p:nvSpPr>
        <p:spPr>
          <a:xfrm>
            <a:off x="457200" y="274638"/>
            <a:ext cx="4186808" cy="1143000"/>
          </a:xfrm>
        </p:spPr>
        <p:txBody>
          <a:bodyPr>
            <a:normAutofit/>
          </a:bodyPr>
          <a:lstStyle/>
          <a:p>
            <a:pPr algn="l"/>
            <a:r>
              <a:rPr lang="tr-TR" sz="3200" dirty="0"/>
              <a:t>Genel Bilgiler</a:t>
            </a:r>
          </a:p>
        </p:txBody>
      </p:sp>
      <p:pic>
        <p:nvPicPr>
          <p:cNvPr id="6" name="Resim 5">
            <a:extLst>
              <a:ext uri="{FF2B5EF4-FFF2-40B4-BE49-F238E27FC236}">
                <a16:creationId xmlns:a16="http://schemas.microsoft.com/office/drawing/2014/main" id="{4298410B-187E-4C59-82E8-1C0A8DF5940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7" name="Resim 6">
            <a:extLst>
              <a:ext uri="{FF2B5EF4-FFF2-40B4-BE49-F238E27FC236}">
                <a16:creationId xmlns:a16="http://schemas.microsoft.com/office/drawing/2014/main" id="{A0CA639E-9C1C-FCE7-C49D-4FB64289B42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11522403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4DDBC382-4AA5-47DF-8C4C-500681897DCF}"/>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611560" y="1844824"/>
            <a:ext cx="7992888" cy="4104456"/>
          </a:xfrm>
        </p:spPr>
        <p:txBody>
          <a:bodyPr>
            <a:noAutofit/>
          </a:bodyPr>
          <a:lstStyle/>
          <a:p>
            <a:pPr algn="just"/>
            <a:r>
              <a:rPr lang="tr-TR" sz="2400" dirty="0">
                <a:cs typeface="Times New Roman" panose="02020603050405020304" pitchFamily="18" charset="0"/>
              </a:rPr>
              <a:t>Eğer iç kanama kol veya bacaktan kaynaklanıyorsa yaralı bölgeye tespit uygulayın.</a:t>
            </a:r>
          </a:p>
          <a:p>
            <a:pPr algn="just"/>
            <a:r>
              <a:rPr lang="tr-TR" sz="2400" dirty="0">
                <a:cs typeface="Times New Roman" panose="02020603050405020304" pitchFamily="18" charset="0"/>
              </a:rPr>
              <a:t>Hasta/yaralıya yiyecek veya içecek vermeyin.</a:t>
            </a:r>
          </a:p>
          <a:p>
            <a:pPr algn="just"/>
            <a:r>
              <a:rPr lang="tr-TR" sz="2400" dirty="0">
                <a:cs typeface="Times New Roman" panose="02020603050405020304" pitchFamily="18" charset="0"/>
              </a:rPr>
              <a:t>Hasta/yaralının bilincini ve yaşam bulgularını 2-3 dakika arayla kontrol edin.</a:t>
            </a:r>
          </a:p>
          <a:p>
            <a:pPr algn="just"/>
            <a:r>
              <a:rPr lang="tr-TR" sz="2400" dirty="0">
                <a:cs typeface="Times New Roman" panose="02020603050405020304" pitchFamily="18" charset="0"/>
              </a:rPr>
              <a:t>112 acil yardım ekiplerine teslim edinceye kadar hastanın başından ayrılmayın.</a:t>
            </a:r>
          </a:p>
          <a:p>
            <a:pPr algn="just"/>
            <a:r>
              <a:rPr lang="tr-TR" sz="2400" dirty="0">
                <a:cs typeface="Times New Roman" panose="02020603050405020304" pitchFamily="18" charset="0"/>
              </a:rPr>
              <a:t>Kanlı kusması, kanlı balgamı ve kanlı dışkılaması olan hasta/yaralıların kanama örneklerini atmayın ve sağlık görevlilerine teslim edin.</a:t>
            </a:r>
          </a:p>
        </p:txBody>
      </p:sp>
      <p:sp>
        <p:nvSpPr>
          <p:cNvPr id="6" name="Başlık 1">
            <a:extLst>
              <a:ext uri="{FF2B5EF4-FFF2-40B4-BE49-F238E27FC236}">
                <a16:creationId xmlns:a16="http://schemas.microsoft.com/office/drawing/2014/main" id="{7D728EF2-B7AB-446E-A7D6-445B79FF6EB3}"/>
              </a:ext>
            </a:extLst>
          </p:cNvPr>
          <p:cNvSpPr>
            <a:spLocks noGrp="1"/>
          </p:cNvSpPr>
          <p:nvPr>
            <p:ph type="title"/>
          </p:nvPr>
        </p:nvSpPr>
        <p:spPr>
          <a:xfrm>
            <a:off x="457200" y="274638"/>
            <a:ext cx="4186808" cy="1143000"/>
          </a:xfrm>
        </p:spPr>
        <p:txBody>
          <a:bodyPr>
            <a:normAutofit/>
          </a:bodyPr>
          <a:lstStyle/>
          <a:p>
            <a:pPr algn="l"/>
            <a:r>
              <a:rPr lang="tr-TR" sz="3200" dirty="0"/>
              <a:t>İç Kanamalar</a:t>
            </a:r>
            <a:br>
              <a:rPr lang="tr-TR" sz="3200" dirty="0"/>
            </a:br>
            <a:r>
              <a:rPr lang="tr-TR" sz="2400" i="1" dirty="0"/>
              <a:t>İlk Yardım</a:t>
            </a:r>
          </a:p>
        </p:txBody>
      </p:sp>
      <p:pic>
        <p:nvPicPr>
          <p:cNvPr id="5" name="Resim 4">
            <a:extLst>
              <a:ext uri="{FF2B5EF4-FFF2-40B4-BE49-F238E27FC236}">
                <a16:creationId xmlns:a16="http://schemas.microsoft.com/office/drawing/2014/main" id="{45565FB4-8811-4E10-BFAD-46C2B36B5D8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E9ABE88C-FFD5-24F9-31B9-DA0D48B4193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23313233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Dikdörtgen 6">
            <a:extLst>
              <a:ext uri="{FF2B5EF4-FFF2-40B4-BE49-F238E27FC236}">
                <a16:creationId xmlns:a16="http://schemas.microsoft.com/office/drawing/2014/main" id="{216F5736-F25C-41E7-A390-8F75B7B910B8}"/>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611560" y="1844824"/>
            <a:ext cx="7992888" cy="4104456"/>
          </a:xfrm>
        </p:spPr>
        <p:txBody>
          <a:bodyPr>
            <a:noAutofit/>
          </a:bodyPr>
          <a:lstStyle/>
          <a:p>
            <a:pPr algn="just"/>
            <a:r>
              <a:rPr lang="tr-TR" sz="2400" dirty="0">
                <a:cs typeface="Times New Roman" panose="02020603050405020304" pitchFamily="18" charset="0"/>
              </a:rPr>
              <a:t>Uzuv kopması ciddi kanamaya neden olabilecek bir dış kanamadır. </a:t>
            </a:r>
          </a:p>
          <a:p>
            <a:pPr algn="just"/>
            <a:r>
              <a:rPr lang="tr-TR" sz="2400" dirty="0">
                <a:cs typeface="Times New Roman" panose="02020603050405020304" pitchFamily="18" charset="0"/>
              </a:rPr>
              <a:t>Hem hasta/yaralının kendisine hem de kopan uzva müdahale yapılmasını gerektirir.</a:t>
            </a:r>
          </a:p>
          <a:p>
            <a:pPr algn="just"/>
            <a:endParaRPr lang="tr-TR" sz="2400" dirty="0">
              <a:cs typeface="Times New Roman" panose="02020603050405020304" pitchFamily="18" charset="0"/>
            </a:endParaRPr>
          </a:p>
          <a:p>
            <a:pPr algn="just"/>
            <a:endParaRPr lang="tr-TR" sz="2400" dirty="0">
              <a:cs typeface="Times New Roman" panose="02020603050405020304" pitchFamily="18" charset="0"/>
            </a:endParaRPr>
          </a:p>
        </p:txBody>
      </p:sp>
      <p:sp>
        <p:nvSpPr>
          <p:cNvPr id="5" name="Başlık 1"/>
          <p:cNvSpPr>
            <a:spLocks noGrp="1"/>
          </p:cNvSpPr>
          <p:nvPr>
            <p:ph type="title"/>
          </p:nvPr>
        </p:nvSpPr>
        <p:spPr>
          <a:xfrm>
            <a:off x="457200" y="274638"/>
            <a:ext cx="4186808" cy="1143000"/>
          </a:xfrm>
        </p:spPr>
        <p:txBody>
          <a:bodyPr>
            <a:normAutofit/>
          </a:bodyPr>
          <a:lstStyle/>
          <a:p>
            <a:pPr algn="l"/>
            <a:r>
              <a:rPr lang="tr-TR" sz="3200" dirty="0"/>
              <a:t>Uzuv Kopması</a:t>
            </a:r>
            <a:endParaRPr lang="tr-TR" sz="3200" i="1" dirty="0"/>
          </a:p>
        </p:txBody>
      </p:sp>
      <p:pic>
        <p:nvPicPr>
          <p:cNvPr id="6" name="Resim 5">
            <a:extLst>
              <a:ext uri="{FF2B5EF4-FFF2-40B4-BE49-F238E27FC236}">
                <a16:creationId xmlns:a16="http://schemas.microsoft.com/office/drawing/2014/main" id="{1593C69F-F2F7-074B-9FA1-5CAB3D50298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31478" y="4048002"/>
            <a:ext cx="2952328" cy="2214246"/>
          </a:xfrm>
          <a:prstGeom prst="rect">
            <a:avLst/>
          </a:prstGeom>
        </p:spPr>
      </p:pic>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5292080" y="4032255"/>
            <a:ext cx="2952329" cy="22142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Resim 7">
            <a:extLst>
              <a:ext uri="{FF2B5EF4-FFF2-40B4-BE49-F238E27FC236}">
                <a16:creationId xmlns:a16="http://schemas.microsoft.com/office/drawing/2014/main" id="{301137F1-BEC3-4F43-8C09-80A7265826C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857A4063-BD18-317E-9CC2-62E02353A41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39915415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Dikdörtgen 6">
            <a:extLst>
              <a:ext uri="{FF2B5EF4-FFF2-40B4-BE49-F238E27FC236}">
                <a16:creationId xmlns:a16="http://schemas.microsoft.com/office/drawing/2014/main" id="{BC75CA15-838D-4FF9-AA73-AE9A0C47DCCA}"/>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539552" y="1556792"/>
            <a:ext cx="7992888" cy="1878464"/>
          </a:xfrm>
        </p:spPr>
        <p:txBody>
          <a:bodyPr>
            <a:noAutofit/>
          </a:bodyPr>
          <a:lstStyle/>
          <a:p>
            <a:pPr algn="just"/>
            <a:r>
              <a:rPr lang="tr-TR" sz="2400" b="1" dirty="0">
                <a:cs typeface="Times New Roman" panose="02020603050405020304" pitchFamily="18" charset="0"/>
              </a:rPr>
              <a:t>Hastanın kendisine müdahale:</a:t>
            </a:r>
          </a:p>
          <a:p>
            <a:pPr lvl="1" algn="just"/>
            <a:r>
              <a:rPr lang="tr-TR" sz="2400" dirty="0">
                <a:cs typeface="Times New Roman" panose="02020603050405020304" pitchFamily="18" charset="0"/>
              </a:rPr>
              <a:t>Yaraya doğrudan bası uygulayın.</a:t>
            </a:r>
          </a:p>
          <a:p>
            <a:pPr lvl="1" algn="just"/>
            <a:r>
              <a:rPr lang="tr-TR" sz="2400" dirty="0">
                <a:cs typeface="Times New Roman" panose="02020603050405020304" pitchFamily="18" charset="0"/>
              </a:rPr>
              <a:t>Pansuman yapın ve bandaj uygulayın.</a:t>
            </a:r>
          </a:p>
          <a:p>
            <a:pPr lvl="1" algn="just"/>
            <a:r>
              <a:rPr lang="tr-TR" sz="2400" dirty="0">
                <a:cs typeface="Times New Roman" panose="02020603050405020304" pitchFamily="18" charset="0"/>
              </a:rPr>
              <a:t>Ciddi kanama varsa turnike uygulayın.</a:t>
            </a:r>
          </a:p>
          <a:p>
            <a:pPr algn="just"/>
            <a:endParaRPr lang="tr-TR" sz="2400" dirty="0">
              <a:cs typeface="Times New Roman" panose="02020603050405020304" pitchFamily="18" charset="0"/>
            </a:endParaRPr>
          </a:p>
          <a:p>
            <a:pPr algn="just"/>
            <a:endParaRPr lang="tr-TR" sz="2400" dirty="0">
              <a:cs typeface="Times New Roman" panose="02020603050405020304" pitchFamily="18" charset="0"/>
            </a:endParaRPr>
          </a:p>
        </p:txBody>
      </p:sp>
      <p:sp>
        <p:nvSpPr>
          <p:cNvPr id="5" name="Başlık 1"/>
          <p:cNvSpPr>
            <a:spLocks noGrp="1"/>
          </p:cNvSpPr>
          <p:nvPr>
            <p:ph type="title"/>
          </p:nvPr>
        </p:nvSpPr>
        <p:spPr>
          <a:xfrm>
            <a:off x="457200" y="274638"/>
            <a:ext cx="4186808" cy="1143000"/>
          </a:xfrm>
        </p:spPr>
        <p:txBody>
          <a:bodyPr>
            <a:normAutofit/>
          </a:bodyPr>
          <a:lstStyle/>
          <a:p>
            <a:pPr algn="l"/>
            <a:r>
              <a:rPr lang="tr-TR" sz="3200" dirty="0"/>
              <a:t>Uzuv Kopması</a:t>
            </a:r>
            <a:br>
              <a:rPr lang="tr-TR" sz="3200" dirty="0"/>
            </a:br>
            <a:r>
              <a:rPr lang="tr-TR" sz="2400" i="1" dirty="0"/>
              <a:t>İlk Yardım</a:t>
            </a:r>
          </a:p>
        </p:txBody>
      </p:sp>
      <p:pic>
        <p:nvPicPr>
          <p:cNvPr id="26" name="Resim 25">
            <a:extLst>
              <a:ext uri="{FF2B5EF4-FFF2-40B4-BE49-F238E27FC236}">
                <a16:creationId xmlns:a16="http://schemas.microsoft.com/office/drawing/2014/main" id="{26500E6F-51EF-2E48-87BC-B24FABFD4B6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9552" y="4390839"/>
            <a:ext cx="2310873" cy="1733155"/>
          </a:xfrm>
          <a:prstGeom prst="rect">
            <a:avLst/>
          </a:prstGeom>
        </p:spPr>
      </p:pic>
      <p:pic>
        <p:nvPicPr>
          <p:cNvPr id="30" name="Resim 29">
            <a:extLst>
              <a:ext uri="{FF2B5EF4-FFF2-40B4-BE49-F238E27FC236}">
                <a16:creationId xmlns:a16="http://schemas.microsoft.com/office/drawing/2014/main" id="{434CBB26-BB32-164C-A006-22A3A1BE2DE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85596" y="4434629"/>
            <a:ext cx="2310875" cy="1733156"/>
          </a:xfrm>
          <a:prstGeom prst="rect">
            <a:avLst/>
          </a:prstGeom>
        </p:spPr>
      </p:pic>
      <p:pic>
        <p:nvPicPr>
          <p:cNvPr id="1026" name="Picture 2"/>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3380558" y="4434629"/>
            <a:ext cx="2310875" cy="17331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Resim 7">
            <a:extLst>
              <a:ext uri="{FF2B5EF4-FFF2-40B4-BE49-F238E27FC236}">
                <a16:creationId xmlns:a16="http://schemas.microsoft.com/office/drawing/2014/main" id="{95114F8C-42FF-4CF4-8327-99AA9EE63DC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083AA59C-D760-2254-8E3D-581C3D1A172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18008281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Dikdörtgen 6">
            <a:extLst>
              <a:ext uri="{FF2B5EF4-FFF2-40B4-BE49-F238E27FC236}">
                <a16:creationId xmlns:a16="http://schemas.microsoft.com/office/drawing/2014/main" id="{5C2964A9-4278-48D5-9755-DBDBFA9C7ADD}"/>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457200" y="1772816"/>
            <a:ext cx="4906888" cy="4608512"/>
          </a:xfrm>
        </p:spPr>
        <p:txBody>
          <a:bodyPr>
            <a:noAutofit/>
          </a:bodyPr>
          <a:lstStyle/>
          <a:p>
            <a:pPr algn="just"/>
            <a:r>
              <a:rPr lang="tr-TR" sz="2400" b="1" dirty="0">
                <a:cs typeface="Times New Roman" panose="02020603050405020304" pitchFamily="18" charset="0"/>
              </a:rPr>
              <a:t>Kopan uzva müdahale:</a:t>
            </a:r>
          </a:p>
          <a:p>
            <a:pPr lvl="1" algn="just"/>
            <a:r>
              <a:rPr lang="tr-TR" sz="2000" dirty="0">
                <a:cs typeface="Times New Roman" panose="02020603050405020304" pitchFamily="18" charset="0"/>
              </a:rPr>
              <a:t>Kopan uzuv parçasını kesinlikle su veya herhangi bir sıvı ile yıkamayın ve ıslatmayın.</a:t>
            </a:r>
          </a:p>
          <a:p>
            <a:pPr lvl="1" algn="just"/>
            <a:r>
              <a:rPr lang="tr-TR" sz="2000" dirty="0">
                <a:cs typeface="Times New Roman" panose="02020603050405020304" pitchFamily="18" charset="0"/>
              </a:rPr>
              <a:t>Kopan uzuv parçasını varsa temiz (steril) bir gazlı bez veya temiz bir beze sarın.</a:t>
            </a:r>
          </a:p>
          <a:p>
            <a:pPr lvl="1" algn="just"/>
            <a:r>
              <a:rPr lang="tr-TR" sz="2000" dirty="0">
                <a:cs typeface="Times New Roman" panose="02020603050405020304" pitchFamily="18" charset="0"/>
              </a:rPr>
              <a:t>Kopan uzuv parçasını temiz, su geçirmez ve ağzı kapalı bir plastik torbaya yerleştirin.</a:t>
            </a:r>
          </a:p>
          <a:p>
            <a:pPr lvl="1" algn="just"/>
            <a:r>
              <a:rPr lang="tr-TR" sz="2000" dirty="0">
                <a:cs typeface="Times New Roman" panose="02020603050405020304" pitchFamily="18" charset="0"/>
              </a:rPr>
              <a:t>Kopan uzuv parçasının konduğu torbayı buz içeren ikinci bir torbanın içine koyun.</a:t>
            </a:r>
            <a:endParaRPr lang="tr-TR" sz="2400" dirty="0">
              <a:cs typeface="Times New Roman" panose="02020603050405020304" pitchFamily="18" charset="0"/>
            </a:endParaRPr>
          </a:p>
        </p:txBody>
      </p:sp>
      <p:sp>
        <p:nvSpPr>
          <p:cNvPr id="8" name="Başlık 1">
            <a:extLst>
              <a:ext uri="{FF2B5EF4-FFF2-40B4-BE49-F238E27FC236}">
                <a16:creationId xmlns:a16="http://schemas.microsoft.com/office/drawing/2014/main" id="{35170892-E12D-4060-ABA9-2041BC4D37B0}"/>
              </a:ext>
            </a:extLst>
          </p:cNvPr>
          <p:cNvSpPr>
            <a:spLocks noGrp="1"/>
          </p:cNvSpPr>
          <p:nvPr>
            <p:ph type="title"/>
          </p:nvPr>
        </p:nvSpPr>
        <p:spPr>
          <a:xfrm>
            <a:off x="457200" y="274638"/>
            <a:ext cx="4186808" cy="1143000"/>
          </a:xfrm>
        </p:spPr>
        <p:txBody>
          <a:bodyPr>
            <a:normAutofit/>
          </a:bodyPr>
          <a:lstStyle/>
          <a:p>
            <a:pPr algn="l"/>
            <a:r>
              <a:rPr lang="tr-TR" sz="3200" dirty="0"/>
              <a:t>Uzuv kopması</a:t>
            </a:r>
            <a:br>
              <a:rPr lang="tr-TR" sz="3200" dirty="0"/>
            </a:br>
            <a:r>
              <a:rPr lang="tr-TR" sz="2400" i="1" dirty="0"/>
              <a:t>İlk Yardım</a:t>
            </a:r>
          </a:p>
        </p:txBody>
      </p:sp>
      <p:pic>
        <p:nvPicPr>
          <p:cNvPr id="2051" name="Picture 3" descr="F:\01.02.2021 İLK YARDIM SON HALİ VERİLEN SUNULAR\HASANDAN SON GELEN RESİMLER\1.gün bitenler-4\P1272941.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084033" y="1785421"/>
            <a:ext cx="2016225" cy="151216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084032" y="3455160"/>
            <a:ext cx="2016225" cy="15121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116666" y="5124899"/>
            <a:ext cx="2016224" cy="15121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Resim 8">
            <a:extLst>
              <a:ext uri="{FF2B5EF4-FFF2-40B4-BE49-F238E27FC236}">
                <a16:creationId xmlns:a16="http://schemas.microsoft.com/office/drawing/2014/main" id="{48EE6B9F-B604-4393-9508-61886F5C327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FBD75E96-058C-3854-33FA-DC156BD9A85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42676425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Dikdörtgen 4">
            <a:extLst>
              <a:ext uri="{FF2B5EF4-FFF2-40B4-BE49-F238E27FC236}">
                <a16:creationId xmlns:a16="http://schemas.microsoft.com/office/drawing/2014/main" id="{D541AB7A-1E9C-4884-99E1-DEBA4C855848}"/>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611560" y="1844824"/>
            <a:ext cx="7992888" cy="3312368"/>
          </a:xfrm>
        </p:spPr>
        <p:txBody>
          <a:bodyPr>
            <a:noAutofit/>
          </a:bodyPr>
          <a:lstStyle/>
          <a:p>
            <a:pPr algn="just"/>
            <a:r>
              <a:rPr lang="tr-TR" sz="2400" dirty="0">
                <a:cs typeface="Times New Roman" panose="02020603050405020304" pitchFamily="18" charset="0"/>
              </a:rPr>
              <a:t>Torbayı hasta/yaralı ile aynı araca koyun, üzerine hastanın adını ve soyadını yazın, en geç 6 (altı) saat içinde yaralının bir sağlık kuruluşuna ulaşmasını sağlayın.</a:t>
            </a:r>
          </a:p>
          <a:p>
            <a:pPr algn="just"/>
            <a:r>
              <a:rPr lang="tr-TR" sz="2400" dirty="0">
                <a:cs typeface="Times New Roman" panose="02020603050405020304" pitchFamily="18" charset="0"/>
              </a:rPr>
              <a:t>112 acil yardım numarası aranmadı ise arayın veya aratın.</a:t>
            </a:r>
          </a:p>
          <a:p>
            <a:pPr algn="just"/>
            <a:r>
              <a:rPr lang="tr-TR" sz="2400" dirty="0">
                <a:cs typeface="Times New Roman" panose="02020603050405020304" pitchFamily="18" charset="0"/>
              </a:rPr>
              <a:t>Uzuv parçası tam kopmamış ise aradaki kopmayan yapıları kesinlikle kesmeyin. Parçayı normal pozisyonuna getirin ve kuru, varsa steril bir gazlı bez veya temiz bir beze sararak üzerine bir buz paketi yerleştirin.</a:t>
            </a:r>
          </a:p>
          <a:p>
            <a:pPr algn="just"/>
            <a:endParaRPr lang="tr-TR" sz="2400" dirty="0">
              <a:cs typeface="Times New Roman" panose="02020603050405020304" pitchFamily="18" charset="0"/>
            </a:endParaRPr>
          </a:p>
        </p:txBody>
      </p:sp>
      <p:sp>
        <p:nvSpPr>
          <p:cNvPr id="6" name="Başlık 1">
            <a:extLst>
              <a:ext uri="{FF2B5EF4-FFF2-40B4-BE49-F238E27FC236}">
                <a16:creationId xmlns:a16="http://schemas.microsoft.com/office/drawing/2014/main" id="{FC2479F0-B46E-449D-81EE-5FD7D70BB621}"/>
              </a:ext>
            </a:extLst>
          </p:cNvPr>
          <p:cNvSpPr>
            <a:spLocks noGrp="1"/>
          </p:cNvSpPr>
          <p:nvPr>
            <p:ph type="title"/>
          </p:nvPr>
        </p:nvSpPr>
        <p:spPr>
          <a:xfrm>
            <a:off x="457200" y="274638"/>
            <a:ext cx="4186808" cy="1143000"/>
          </a:xfrm>
        </p:spPr>
        <p:txBody>
          <a:bodyPr>
            <a:normAutofit/>
          </a:bodyPr>
          <a:lstStyle/>
          <a:p>
            <a:pPr algn="l"/>
            <a:r>
              <a:rPr lang="tr-TR" sz="3200" dirty="0"/>
              <a:t>Uzuv Kopması</a:t>
            </a:r>
            <a:br>
              <a:rPr lang="tr-TR" sz="3200" dirty="0"/>
            </a:br>
            <a:r>
              <a:rPr lang="tr-TR" sz="2400" i="1" dirty="0"/>
              <a:t>İlk Yardım</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52120" y="4767634"/>
            <a:ext cx="2401887" cy="1798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Resim 6">
            <a:extLst>
              <a:ext uri="{FF2B5EF4-FFF2-40B4-BE49-F238E27FC236}">
                <a16:creationId xmlns:a16="http://schemas.microsoft.com/office/drawing/2014/main" id="{F58A934E-0B07-4F09-8256-1C263419D28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621F98B3-25E2-C067-22A3-89CFD946A0A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12204636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Dikdörtgen 5">
            <a:extLst>
              <a:ext uri="{FF2B5EF4-FFF2-40B4-BE49-F238E27FC236}">
                <a16:creationId xmlns:a16="http://schemas.microsoft.com/office/drawing/2014/main" id="{2B8C34A8-C0C6-478F-918C-19FFAC24C882}"/>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539552" y="1628800"/>
            <a:ext cx="7992888" cy="3312368"/>
          </a:xfrm>
        </p:spPr>
        <p:txBody>
          <a:bodyPr>
            <a:noAutofit/>
          </a:bodyPr>
          <a:lstStyle/>
          <a:p>
            <a:pPr algn="just"/>
            <a:r>
              <a:rPr lang="tr-TR" sz="2400" dirty="0">
                <a:cs typeface="Times New Roman" panose="02020603050405020304" pitchFamily="18" charset="0"/>
              </a:rPr>
              <a:t>Cismi kesinlikle çıkarmayın ve hareket ettirmeyin. Cisim çıkarılırken etraf dokulara zarar verebilir ve kanamayı artırabilir.</a:t>
            </a:r>
          </a:p>
          <a:p>
            <a:pPr algn="just"/>
            <a:r>
              <a:rPr lang="tr-TR" sz="2400" dirty="0">
                <a:cs typeface="Times New Roman" panose="02020603050405020304" pitchFamily="18" charset="0"/>
              </a:rPr>
              <a:t>Cismin geçtiği yerlerde muhtemel yapabileceği yaralanmaları kontrol edin.</a:t>
            </a:r>
          </a:p>
          <a:p>
            <a:pPr algn="just"/>
            <a:r>
              <a:rPr lang="tr-TR" sz="2400" dirty="0">
                <a:cs typeface="Times New Roman" panose="02020603050405020304" pitchFamily="18" charset="0"/>
              </a:rPr>
              <a:t>Cismi yaranın içerisinde bulunduğu pozisyonda sabit tutacak şekilde gazlı bez, rulo şeklinde sargı bezi veya temiz kumaş yerleştirin.</a:t>
            </a:r>
          </a:p>
          <a:p>
            <a:pPr algn="just"/>
            <a:endParaRPr lang="tr-TR" sz="2400" dirty="0">
              <a:cs typeface="Times New Roman" panose="02020603050405020304" pitchFamily="18" charset="0"/>
            </a:endParaRPr>
          </a:p>
        </p:txBody>
      </p:sp>
      <p:sp>
        <p:nvSpPr>
          <p:cNvPr id="5" name="Başlık 1"/>
          <p:cNvSpPr>
            <a:spLocks noGrp="1"/>
          </p:cNvSpPr>
          <p:nvPr>
            <p:ph type="title"/>
          </p:nvPr>
        </p:nvSpPr>
        <p:spPr>
          <a:xfrm>
            <a:off x="457200" y="274638"/>
            <a:ext cx="6995120" cy="1143000"/>
          </a:xfrm>
        </p:spPr>
        <p:txBody>
          <a:bodyPr>
            <a:normAutofit/>
          </a:bodyPr>
          <a:lstStyle/>
          <a:p>
            <a:pPr algn="l"/>
            <a:r>
              <a:rPr lang="tr-TR" sz="3200" dirty="0"/>
              <a:t>Yabancı Cisim Batmaları</a:t>
            </a:r>
            <a:br>
              <a:rPr lang="tr-TR" sz="3200" dirty="0"/>
            </a:br>
            <a:r>
              <a:rPr lang="tr-TR" sz="2400" i="1" dirty="0"/>
              <a:t>İlk Yardım</a:t>
            </a:r>
          </a:p>
        </p:txBody>
      </p:sp>
      <p:pic>
        <p:nvPicPr>
          <p:cNvPr id="11" name="Resim 10">
            <a:extLst>
              <a:ext uri="{FF2B5EF4-FFF2-40B4-BE49-F238E27FC236}">
                <a16:creationId xmlns:a16="http://schemas.microsoft.com/office/drawing/2014/main" id="{C414F0AB-C23C-F042-A3F4-78636DDC37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347864" y="4532033"/>
            <a:ext cx="2735105" cy="2051329"/>
          </a:xfrm>
          <a:prstGeom prst="rect">
            <a:avLst/>
          </a:prstGeom>
        </p:spPr>
      </p:pic>
      <p:pic>
        <p:nvPicPr>
          <p:cNvPr id="7" name="Resim 6">
            <a:extLst>
              <a:ext uri="{FF2B5EF4-FFF2-40B4-BE49-F238E27FC236}">
                <a16:creationId xmlns:a16="http://schemas.microsoft.com/office/drawing/2014/main" id="{D893580C-A0FC-481C-965A-74067ED159D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4B09F275-6599-4AB7-7A9C-B7C49FB6AF7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42690740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Dikdörtgen 4">
            <a:extLst>
              <a:ext uri="{FF2B5EF4-FFF2-40B4-BE49-F238E27FC236}">
                <a16:creationId xmlns:a16="http://schemas.microsoft.com/office/drawing/2014/main" id="{26F55B61-4DD7-434C-90F0-59F2AF5EA4E5}"/>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611560" y="1628800"/>
            <a:ext cx="4032448" cy="4608512"/>
          </a:xfrm>
        </p:spPr>
        <p:txBody>
          <a:bodyPr>
            <a:noAutofit/>
          </a:bodyPr>
          <a:lstStyle/>
          <a:p>
            <a:pPr algn="just"/>
            <a:r>
              <a:rPr lang="tr-TR" sz="2400" dirty="0">
                <a:cs typeface="Times New Roman" panose="02020603050405020304" pitchFamily="18" charset="0"/>
              </a:rPr>
              <a:t>Cisme herhangi bir güç uygulamadan cismin etrafına yerleştirdiğiniz bezlerin üzerine sargı bezi veya benzeri kumaşlar ile bandaj yapın.</a:t>
            </a:r>
          </a:p>
          <a:p>
            <a:pPr algn="just"/>
            <a:r>
              <a:rPr lang="tr-TR" sz="2400" dirty="0">
                <a:cs typeface="Times New Roman" panose="02020603050405020304" pitchFamily="18" charset="0"/>
              </a:rPr>
              <a:t>Eğer mevcutsa simit sargı denilen yuvarlak bandajlar bu tür yaralanmalar için üretilmiştir. Yoksa elinizde bulunan malzemeler ile yuvarlak bandaj yapın. </a:t>
            </a:r>
          </a:p>
          <a:p>
            <a:pPr algn="just"/>
            <a:endParaRPr lang="tr-TR" sz="2400" dirty="0">
              <a:cs typeface="Times New Roman" panose="02020603050405020304" pitchFamily="18" charset="0"/>
            </a:endParaRPr>
          </a:p>
          <a:p>
            <a:pPr algn="just"/>
            <a:endParaRPr lang="tr-TR" sz="2400" dirty="0">
              <a:cs typeface="Times New Roman" panose="02020603050405020304" pitchFamily="18" charset="0"/>
            </a:endParaRPr>
          </a:p>
          <a:p>
            <a:pPr algn="just"/>
            <a:endParaRPr lang="tr-TR" sz="2400" dirty="0">
              <a:cs typeface="Times New Roman" panose="02020603050405020304" pitchFamily="18" charset="0"/>
            </a:endParaRPr>
          </a:p>
        </p:txBody>
      </p:sp>
      <p:sp>
        <p:nvSpPr>
          <p:cNvPr id="7" name="Başlık 1">
            <a:extLst>
              <a:ext uri="{FF2B5EF4-FFF2-40B4-BE49-F238E27FC236}">
                <a16:creationId xmlns:a16="http://schemas.microsoft.com/office/drawing/2014/main" id="{318B6FBF-70B9-4155-8807-8C9FB1714A67}"/>
              </a:ext>
            </a:extLst>
          </p:cNvPr>
          <p:cNvSpPr>
            <a:spLocks noGrp="1"/>
          </p:cNvSpPr>
          <p:nvPr>
            <p:ph type="title"/>
          </p:nvPr>
        </p:nvSpPr>
        <p:spPr>
          <a:xfrm>
            <a:off x="457200" y="274638"/>
            <a:ext cx="6995120" cy="1143000"/>
          </a:xfrm>
        </p:spPr>
        <p:txBody>
          <a:bodyPr>
            <a:normAutofit/>
          </a:bodyPr>
          <a:lstStyle/>
          <a:p>
            <a:pPr algn="l"/>
            <a:r>
              <a:rPr lang="tr-TR" sz="3200" dirty="0"/>
              <a:t>Yabancı Cisim Batmaları</a:t>
            </a:r>
            <a:br>
              <a:rPr lang="tr-TR" sz="3200" dirty="0"/>
            </a:br>
            <a:r>
              <a:rPr lang="tr-TR" sz="2400" i="1" dirty="0"/>
              <a:t>İlk Yardım</a:t>
            </a:r>
          </a:p>
        </p:txBody>
      </p:sp>
      <p:pic>
        <p:nvPicPr>
          <p:cNvPr id="4098"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5224090" y="2564904"/>
            <a:ext cx="3308350" cy="24812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Resim 5">
            <a:extLst>
              <a:ext uri="{FF2B5EF4-FFF2-40B4-BE49-F238E27FC236}">
                <a16:creationId xmlns:a16="http://schemas.microsoft.com/office/drawing/2014/main" id="{1426498A-1A9F-4E21-9B67-1919E1D8619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C4468D46-66C9-72F9-9519-B5178B955FA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28948609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E2F4098F-38CF-4957-A141-165E5F7859EE}"/>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611560" y="2348880"/>
            <a:ext cx="7992888" cy="2664296"/>
          </a:xfrm>
        </p:spPr>
        <p:txBody>
          <a:bodyPr>
            <a:noAutofit/>
          </a:bodyPr>
          <a:lstStyle/>
          <a:p>
            <a:pPr algn="just"/>
            <a:r>
              <a:rPr lang="tr-TR" sz="2400" dirty="0">
                <a:cs typeface="Times New Roman" panose="02020603050405020304" pitchFamily="18" charset="0"/>
              </a:rPr>
              <a:t>Bandajın kanamayı durduracak, ancak tüm kan akışını kesmeyecek kadar sağlam olduğundan emin olun.</a:t>
            </a:r>
          </a:p>
          <a:p>
            <a:pPr algn="just"/>
            <a:r>
              <a:rPr lang="tr-TR" sz="2400" dirty="0">
                <a:cs typeface="Times New Roman" panose="02020603050405020304" pitchFamily="18" charset="0"/>
              </a:rPr>
              <a:t>Bandajın çok sıkı olduğuna dair işaretleri (artan ağrı, uyuşma veya karıncalanma, ciltte renk değişikliği ve kas fonksiyon kaybı) kontrol edin. </a:t>
            </a:r>
          </a:p>
          <a:p>
            <a:pPr algn="just"/>
            <a:r>
              <a:rPr lang="tr-TR" sz="2400" dirty="0">
                <a:cs typeface="Times New Roman" panose="02020603050405020304" pitchFamily="18" charset="0"/>
              </a:rPr>
              <a:t>112 acil yardım numarası aranmadı ise arayın veya aratın.</a:t>
            </a:r>
          </a:p>
          <a:p>
            <a:pPr algn="just"/>
            <a:endParaRPr lang="tr-TR" sz="2400" dirty="0">
              <a:cs typeface="Times New Roman" panose="02020603050405020304" pitchFamily="18" charset="0"/>
            </a:endParaRPr>
          </a:p>
          <a:p>
            <a:pPr algn="just"/>
            <a:endParaRPr lang="tr-TR" sz="2400" dirty="0">
              <a:cs typeface="Times New Roman" panose="02020603050405020304" pitchFamily="18" charset="0"/>
            </a:endParaRPr>
          </a:p>
          <a:p>
            <a:pPr algn="just"/>
            <a:endParaRPr lang="tr-TR" sz="2400" dirty="0">
              <a:cs typeface="Times New Roman" panose="02020603050405020304" pitchFamily="18" charset="0"/>
            </a:endParaRPr>
          </a:p>
        </p:txBody>
      </p:sp>
      <p:sp>
        <p:nvSpPr>
          <p:cNvPr id="7" name="Başlık 1">
            <a:extLst>
              <a:ext uri="{FF2B5EF4-FFF2-40B4-BE49-F238E27FC236}">
                <a16:creationId xmlns:a16="http://schemas.microsoft.com/office/drawing/2014/main" id="{42D3E716-1B1A-4801-872C-AFAAD8E18625}"/>
              </a:ext>
            </a:extLst>
          </p:cNvPr>
          <p:cNvSpPr>
            <a:spLocks noGrp="1"/>
          </p:cNvSpPr>
          <p:nvPr>
            <p:ph type="title"/>
          </p:nvPr>
        </p:nvSpPr>
        <p:spPr>
          <a:xfrm>
            <a:off x="457200" y="274638"/>
            <a:ext cx="6995120" cy="1143000"/>
          </a:xfrm>
        </p:spPr>
        <p:txBody>
          <a:bodyPr>
            <a:normAutofit/>
          </a:bodyPr>
          <a:lstStyle/>
          <a:p>
            <a:pPr algn="l"/>
            <a:r>
              <a:rPr lang="tr-TR" sz="3200" dirty="0"/>
              <a:t>Yabancı Cisim Batmaları</a:t>
            </a:r>
            <a:br>
              <a:rPr lang="tr-TR" sz="3200" dirty="0"/>
            </a:br>
            <a:r>
              <a:rPr lang="tr-TR" sz="2400" i="1" dirty="0"/>
              <a:t>İlk Yardım</a:t>
            </a:r>
          </a:p>
        </p:txBody>
      </p:sp>
      <p:pic>
        <p:nvPicPr>
          <p:cNvPr id="5" name="Resim 4">
            <a:extLst>
              <a:ext uri="{FF2B5EF4-FFF2-40B4-BE49-F238E27FC236}">
                <a16:creationId xmlns:a16="http://schemas.microsoft.com/office/drawing/2014/main" id="{5A17AA00-7A2D-43C2-814A-577C8E86A49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7BC6F642-F0A6-C423-4AF9-E4C935513AD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37665407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Dikdörtgen 6">
            <a:extLst>
              <a:ext uri="{FF2B5EF4-FFF2-40B4-BE49-F238E27FC236}">
                <a16:creationId xmlns:a16="http://schemas.microsoft.com/office/drawing/2014/main" id="{46BC4D6C-BE88-417A-82C0-B5624CC73C07}"/>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539552" y="2348880"/>
            <a:ext cx="4968552" cy="2629105"/>
          </a:xfrm>
        </p:spPr>
        <p:txBody>
          <a:bodyPr>
            <a:noAutofit/>
          </a:bodyPr>
          <a:lstStyle/>
          <a:p>
            <a:pPr algn="just"/>
            <a:r>
              <a:rPr lang="tr-TR" sz="2400" dirty="0">
                <a:cs typeface="Times New Roman" panose="02020603050405020304" pitchFamily="18" charset="0"/>
              </a:rPr>
              <a:t>Burun kanaması, doğrudan bir darbe sonucu olarak tek başına veya yüz yaralanması ile birlikte görülebilir. </a:t>
            </a:r>
          </a:p>
          <a:p>
            <a:pPr algn="just"/>
            <a:r>
              <a:rPr lang="tr-TR" sz="2400" dirty="0">
                <a:cs typeface="Times New Roman" panose="02020603050405020304" pitchFamily="18" charset="0"/>
              </a:rPr>
              <a:t>Burun kanamaları nadir durumlarda ciddi olabilir ve ölüme yol açabilir.</a:t>
            </a:r>
          </a:p>
          <a:p>
            <a:pPr algn="just"/>
            <a:endParaRPr lang="tr-TR" sz="2400" dirty="0">
              <a:cs typeface="Times New Roman" panose="02020603050405020304" pitchFamily="18" charset="0"/>
            </a:endParaRPr>
          </a:p>
          <a:p>
            <a:pPr algn="just"/>
            <a:endParaRPr lang="tr-TR" sz="2400" dirty="0">
              <a:cs typeface="Times New Roman" panose="02020603050405020304" pitchFamily="18" charset="0"/>
            </a:endParaRPr>
          </a:p>
        </p:txBody>
      </p:sp>
      <p:sp>
        <p:nvSpPr>
          <p:cNvPr id="6" name="Başlık 1">
            <a:extLst>
              <a:ext uri="{FF2B5EF4-FFF2-40B4-BE49-F238E27FC236}">
                <a16:creationId xmlns:a16="http://schemas.microsoft.com/office/drawing/2014/main" id="{B58AD8DE-052E-4BA4-BCBA-E3C351B51149}"/>
              </a:ext>
            </a:extLst>
          </p:cNvPr>
          <p:cNvSpPr>
            <a:spLocks noGrp="1"/>
          </p:cNvSpPr>
          <p:nvPr>
            <p:ph type="title"/>
          </p:nvPr>
        </p:nvSpPr>
        <p:spPr>
          <a:xfrm>
            <a:off x="457200" y="274638"/>
            <a:ext cx="7210425" cy="1143000"/>
          </a:xfrm>
        </p:spPr>
        <p:txBody>
          <a:bodyPr>
            <a:normAutofit/>
          </a:bodyPr>
          <a:lstStyle/>
          <a:p>
            <a:pPr algn="l"/>
            <a:r>
              <a:rPr lang="tr-TR" sz="3200" dirty="0"/>
              <a:t>Burun Kanaması</a:t>
            </a:r>
            <a:br>
              <a:rPr lang="tr-TR" sz="3200" dirty="0"/>
            </a:br>
            <a:r>
              <a:rPr lang="tr-TR" sz="2400" i="1" dirty="0"/>
              <a:t>İlk Yardım</a:t>
            </a:r>
          </a:p>
        </p:txBody>
      </p:sp>
      <p:pic>
        <p:nvPicPr>
          <p:cNvPr id="5" name="Resim 4">
            <a:extLst>
              <a:ext uri="{FF2B5EF4-FFF2-40B4-BE49-F238E27FC236}">
                <a16:creationId xmlns:a16="http://schemas.microsoft.com/office/drawing/2014/main" id="{1A9682D5-0417-2144-B9FB-7E2AB9D43FB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43655" y="2128249"/>
            <a:ext cx="3238910" cy="2429183"/>
          </a:xfrm>
          <a:prstGeom prst="rect">
            <a:avLst/>
          </a:prstGeom>
        </p:spPr>
      </p:pic>
      <p:pic>
        <p:nvPicPr>
          <p:cNvPr id="8" name="Resim 7">
            <a:extLst>
              <a:ext uri="{FF2B5EF4-FFF2-40B4-BE49-F238E27FC236}">
                <a16:creationId xmlns:a16="http://schemas.microsoft.com/office/drawing/2014/main" id="{0368C1F7-23B5-4E80-9113-037C970C5DB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4E622EDC-77A1-DE74-E4AF-A48A7F6C47E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287255218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Dikdörtgen 5">
            <a:extLst>
              <a:ext uri="{FF2B5EF4-FFF2-40B4-BE49-F238E27FC236}">
                <a16:creationId xmlns:a16="http://schemas.microsoft.com/office/drawing/2014/main" id="{15C5850F-D3E6-477F-98A7-2B2245DB9DED}"/>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611560" y="1844824"/>
            <a:ext cx="5616624" cy="4104456"/>
          </a:xfrm>
        </p:spPr>
        <p:txBody>
          <a:bodyPr>
            <a:noAutofit/>
          </a:bodyPr>
          <a:lstStyle/>
          <a:p>
            <a:pPr algn="just"/>
            <a:r>
              <a:rPr lang="tr-TR" sz="2400" dirty="0">
                <a:cs typeface="Times New Roman" panose="02020603050405020304" pitchFamily="18" charset="0"/>
              </a:rPr>
              <a:t>Hasta/yaralıyı sakinleştirin ve oturtun.</a:t>
            </a:r>
          </a:p>
          <a:p>
            <a:pPr algn="just"/>
            <a:r>
              <a:rPr lang="tr-TR" sz="2400" dirty="0">
                <a:cs typeface="Times New Roman" panose="02020603050405020304" pitchFamily="18" charset="0"/>
              </a:rPr>
              <a:t>Boyun yaralanması yoksa başı hafifçe öne eğdirin. Böylece kişinin kanı yutması engellenecektir. </a:t>
            </a:r>
          </a:p>
          <a:p>
            <a:pPr algn="just"/>
            <a:r>
              <a:rPr lang="tr-TR" sz="2400" dirty="0">
                <a:cs typeface="Times New Roman" panose="02020603050405020304" pitchFamily="18" charset="0"/>
              </a:rPr>
              <a:t>Hasta/yaralıya ağızdan nefes almasını söyleyin.</a:t>
            </a:r>
          </a:p>
          <a:p>
            <a:pPr algn="just"/>
            <a:r>
              <a:rPr lang="tr-TR" sz="2400" dirty="0">
                <a:cs typeface="Times New Roman" panose="02020603050405020304" pitchFamily="18" charset="0"/>
              </a:rPr>
              <a:t>Hasta/yaralıdan burun kanatlarını işaret parmağı ve başparmak ile sıkıştırmasını isteyin. Hasta/yaralı bunu yapamazsa siz yapın .</a:t>
            </a:r>
          </a:p>
        </p:txBody>
      </p:sp>
      <p:sp>
        <p:nvSpPr>
          <p:cNvPr id="8" name="Başlık 1">
            <a:extLst>
              <a:ext uri="{FF2B5EF4-FFF2-40B4-BE49-F238E27FC236}">
                <a16:creationId xmlns:a16="http://schemas.microsoft.com/office/drawing/2014/main" id="{36E9212C-C26C-4A49-A018-9D82D8D20E45}"/>
              </a:ext>
            </a:extLst>
          </p:cNvPr>
          <p:cNvSpPr>
            <a:spLocks noGrp="1"/>
          </p:cNvSpPr>
          <p:nvPr>
            <p:ph type="title"/>
          </p:nvPr>
        </p:nvSpPr>
        <p:spPr>
          <a:xfrm>
            <a:off x="457200" y="274638"/>
            <a:ext cx="7210425" cy="1143000"/>
          </a:xfrm>
        </p:spPr>
        <p:txBody>
          <a:bodyPr>
            <a:normAutofit/>
          </a:bodyPr>
          <a:lstStyle/>
          <a:p>
            <a:pPr algn="l"/>
            <a:r>
              <a:rPr lang="tr-TR" sz="3200" dirty="0"/>
              <a:t>Burun Kanaması</a:t>
            </a:r>
            <a:br>
              <a:rPr lang="tr-TR" sz="3200" dirty="0"/>
            </a:br>
            <a:r>
              <a:rPr lang="tr-TR" sz="2400" i="1" dirty="0"/>
              <a:t>İlk Yardım</a:t>
            </a:r>
          </a:p>
        </p:txBody>
      </p:sp>
      <p:pic>
        <p:nvPicPr>
          <p:cNvPr id="9" name="Resim 8">
            <a:extLst>
              <a:ext uri="{FF2B5EF4-FFF2-40B4-BE49-F238E27FC236}">
                <a16:creationId xmlns:a16="http://schemas.microsoft.com/office/drawing/2014/main" id="{1C17ABE6-10A5-3D42-8A8E-BE8D17EEF98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57885" y="4149080"/>
            <a:ext cx="2400000" cy="1800000"/>
          </a:xfrm>
          <a:prstGeom prst="rect">
            <a:avLst/>
          </a:prstGeom>
        </p:spPr>
      </p:pic>
      <p:pic>
        <p:nvPicPr>
          <p:cNvPr id="11" name="Resim 10">
            <a:extLst>
              <a:ext uri="{FF2B5EF4-FFF2-40B4-BE49-F238E27FC236}">
                <a16:creationId xmlns:a16="http://schemas.microsoft.com/office/drawing/2014/main" id="{17053015-6E4F-384D-911C-DFAB212A7A7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57885" y="2060848"/>
            <a:ext cx="2400000" cy="1800000"/>
          </a:xfrm>
          <a:prstGeom prst="rect">
            <a:avLst/>
          </a:prstGeom>
        </p:spPr>
      </p:pic>
      <p:pic>
        <p:nvPicPr>
          <p:cNvPr id="7" name="Resim 6">
            <a:extLst>
              <a:ext uri="{FF2B5EF4-FFF2-40B4-BE49-F238E27FC236}">
                <a16:creationId xmlns:a16="http://schemas.microsoft.com/office/drawing/2014/main" id="{734E4AE8-F22C-4FC8-92A6-72B53582A63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4ECFED2E-2518-DFCC-9AD9-F9DF62F0792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20205229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Dikdörtgen 5">
            <a:extLst>
              <a:ext uri="{FF2B5EF4-FFF2-40B4-BE49-F238E27FC236}">
                <a16:creationId xmlns:a16="http://schemas.microsoft.com/office/drawing/2014/main" id="{EBFE3CEB-A0D7-48DE-AFB9-BFC6D8120A61}"/>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539552" y="1628800"/>
            <a:ext cx="7776864" cy="4320480"/>
          </a:xfrm>
        </p:spPr>
        <p:txBody>
          <a:bodyPr>
            <a:normAutofit/>
          </a:bodyPr>
          <a:lstStyle/>
          <a:p>
            <a:pPr algn="just"/>
            <a:r>
              <a:rPr lang="tr-TR" sz="2400" dirty="0">
                <a:cs typeface="Times New Roman" panose="02020603050405020304" pitchFamily="18" charset="0"/>
              </a:rPr>
              <a:t>Ortalama 70 kg bir kişinin vücudunda yaklaşık 5-6 litre kan bulunur. Bir litre veya daha fazla hızlı kan kaybı şok ve ölüme neden olabilir. </a:t>
            </a:r>
          </a:p>
          <a:p>
            <a:pPr algn="just"/>
            <a:r>
              <a:rPr lang="tr-TR" sz="2400" dirty="0">
                <a:cs typeface="Times New Roman" panose="02020603050405020304" pitchFamily="18" charset="0"/>
              </a:rPr>
              <a:t>Kanamanın ciddiyeti;</a:t>
            </a:r>
          </a:p>
          <a:p>
            <a:pPr lvl="1" algn="just"/>
            <a:r>
              <a:rPr lang="tr-TR" sz="2000" dirty="0">
                <a:cs typeface="Times New Roman" panose="02020603050405020304" pitchFamily="18" charset="0"/>
              </a:rPr>
              <a:t>Kanamanın hızına</a:t>
            </a:r>
          </a:p>
          <a:p>
            <a:pPr lvl="1" algn="just"/>
            <a:r>
              <a:rPr lang="tr-TR" sz="2000" dirty="0">
                <a:cs typeface="Times New Roman" panose="02020603050405020304" pitchFamily="18" charset="0"/>
              </a:rPr>
              <a:t>Vücutta kanın aktığı bölgeye</a:t>
            </a:r>
          </a:p>
          <a:p>
            <a:pPr lvl="1" algn="just"/>
            <a:r>
              <a:rPr lang="tr-TR" sz="2000" dirty="0">
                <a:cs typeface="Times New Roman" panose="02020603050405020304" pitchFamily="18" charset="0"/>
              </a:rPr>
              <a:t>Kanama miktarına</a:t>
            </a:r>
          </a:p>
          <a:p>
            <a:pPr lvl="1" algn="just"/>
            <a:r>
              <a:rPr lang="tr-TR" sz="2000" dirty="0">
                <a:cs typeface="Times New Roman" panose="02020603050405020304" pitchFamily="18" charset="0"/>
              </a:rPr>
              <a:t>Kişinin fiziksel durumu ve yaşına bağlıdır.</a:t>
            </a:r>
          </a:p>
          <a:p>
            <a:pPr algn="just"/>
            <a:r>
              <a:rPr lang="sv-SE" sz="2400" dirty="0">
                <a:cs typeface="Times New Roman" panose="02020603050405020304" pitchFamily="18" charset="0"/>
              </a:rPr>
              <a:t>Kanama </a:t>
            </a:r>
            <a:r>
              <a:rPr lang="tr-TR" sz="2400" dirty="0">
                <a:cs typeface="Times New Roman" panose="02020603050405020304" pitchFamily="18" charset="0"/>
              </a:rPr>
              <a:t>ç</a:t>
            </a:r>
            <a:r>
              <a:rPr lang="sv-SE" sz="2400" dirty="0">
                <a:cs typeface="Times New Roman" panose="02020603050405020304" pitchFamily="18" charset="0"/>
              </a:rPr>
              <a:t>eşitleri:</a:t>
            </a:r>
          </a:p>
          <a:p>
            <a:pPr lvl="1" algn="just"/>
            <a:r>
              <a:rPr lang="sv-SE" sz="2000" dirty="0">
                <a:cs typeface="Times New Roman" panose="02020603050405020304" pitchFamily="18" charset="0"/>
              </a:rPr>
              <a:t>Dış kanamalar</a:t>
            </a:r>
          </a:p>
          <a:p>
            <a:pPr lvl="1" algn="just"/>
            <a:r>
              <a:rPr lang="sv-SE" sz="2000" dirty="0">
                <a:cs typeface="Times New Roman" panose="02020603050405020304" pitchFamily="18" charset="0"/>
              </a:rPr>
              <a:t>İç kanamalar</a:t>
            </a:r>
          </a:p>
        </p:txBody>
      </p:sp>
      <p:sp>
        <p:nvSpPr>
          <p:cNvPr id="5" name="Başlık 1"/>
          <p:cNvSpPr>
            <a:spLocks noGrp="1"/>
          </p:cNvSpPr>
          <p:nvPr>
            <p:ph type="title"/>
          </p:nvPr>
        </p:nvSpPr>
        <p:spPr>
          <a:xfrm>
            <a:off x="457200" y="274638"/>
            <a:ext cx="4186808" cy="1143000"/>
          </a:xfrm>
        </p:spPr>
        <p:txBody>
          <a:bodyPr>
            <a:normAutofit/>
          </a:bodyPr>
          <a:lstStyle/>
          <a:p>
            <a:pPr algn="l"/>
            <a:r>
              <a:rPr lang="tr-TR" sz="3600" dirty="0"/>
              <a:t>Kanamalar</a:t>
            </a:r>
            <a:br>
              <a:rPr lang="tr-TR" sz="3600" dirty="0"/>
            </a:br>
            <a:r>
              <a:rPr lang="tr-TR" sz="2700" dirty="0"/>
              <a:t>Genel Bilgiler</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96136" y="3717032"/>
            <a:ext cx="2880000" cy="216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Resim 6">
            <a:extLst>
              <a:ext uri="{FF2B5EF4-FFF2-40B4-BE49-F238E27FC236}">
                <a16:creationId xmlns:a16="http://schemas.microsoft.com/office/drawing/2014/main" id="{90E6AB3D-EDE4-407B-9CF2-4F3DBA5CCF6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39B01E9A-B856-B87A-EA85-A239B36E886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40528250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4B7C3FD4-D018-4056-8F0D-183379ED927E}"/>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611560" y="2348880"/>
            <a:ext cx="7992888" cy="2664296"/>
          </a:xfrm>
        </p:spPr>
        <p:txBody>
          <a:bodyPr>
            <a:noAutofit/>
          </a:bodyPr>
          <a:lstStyle/>
          <a:p>
            <a:pPr algn="just"/>
            <a:r>
              <a:rPr lang="tr-TR" sz="2400" dirty="0">
                <a:cs typeface="Times New Roman" panose="02020603050405020304" pitchFamily="18" charset="0"/>
              </a:rPr>
              <a:t>Burun kanatlarını yaklaşık 10-15 dakika sıkın.</a:t>
            </a:r>
          </a:p>
          <a:p>
            <a:pPr algn="just"/>
            <a:r>
              <a:rPr lang="tr-TR" sz="2400" dirty="0">
                <a:cs typeface="Times New Roman" panose="02020603050405020304" pitchFamily="18" charset="0"/>
              </a:rPr>
              <a:t>Hasta/yaralıya mümkün olduğunca konuşma, yutma, öksürme, tükürme ve koklama yapmaması gerektiği konusunda uyarın. </a:t>
            </a:r>
          </a:p>
          <a:p>
            <a:pPr algn="just"/>
            <a:r>
              <a:rPr lang="tr-TR" sz="2400" dirty="0">
                <a:cs typeface="Times New Roman" panose="02020603050405020304" pitchFamily="18" charset="0"/>
              </a:rPr>
              <a:t>20 dakikadan sonra halen kanama devam ediyorsa 112 acil yardım numarasını arayarak veya aratarak yardım isteyin.</a:t>
            </a:r>
          </a:p>
          <a:p>
            <a:pPr algn="just"/>
            <a:endParaRPr lang="tr-TR" sz="2400" dirty="0">
              <a:cs typeface="Times New Roman" panose="02020603050405020304" pitchFamily="18" charset="0"/>
            </a:endParaRPr>
          </a:p>
        </p:txBody>
      </p:sp>
      <p:sp>
        <p:nvSpPr>
          <p:cNvPr id="9" name="Başlık 1">
            <a:extLst>
              <a:ext uri="{FF2B5EF4-FFF2-40B4-BE49-F238E27FC236}">
                <a16:creationId xmlns:a16="http://schemas.microsoft.com/office/drawing/2014/main" id="{67E9F8C5-3ABC-4916-978E-E4DCE6A4A495}"/>
              </a:ext>
            </a:extLst>
          </p:cNvPr>
          <p:cNvSpPr>
            <a:spLocks noGrp="1"/>
          </p:cNvSpPr>
          <p:nvPr>
            <p:ph type="title"/>
          </p:nvPr>
        </p:nvSpPr>
        <p:spPr>
          <a:xfrm>
            <a:off x="457200" y="274638"/>
            <a:ext cx="7210425" cy="1143000"/>
          </a:xfrm>
        </p:spPr>
        <p:txBody>
          <a:bodyPr>
            <a:normAutofit/>
          </a:bodyPr>
          <a:lstStyle/>
          <a:p>
            <a:pPr algn="l"/>
            <a:r>
              <a:rPr lang="tr-TR" sz="3200" dirty="0"/>
              <a:t>Burun Kanaması</a:t>
            </a:r>
            <a:br>
              <a:rPr lang="tr-TR" sz="3200" dirty="0"/>
            </a:br>
            <a:r>
              <a:rPr lang="tr-TR" sz="2400" i="1" dirty="0"/>
              <a:t>İlk Yardım</a:t>
            </a:r>
          </a:p>
        </p:txBody>
      </p:sp>
      <p:pic>
        <p:nvPicPr>
          <p:cNvPr id="5" name="Resim 4">
            <a:extLst>
              <a:ext uri="{FF2B5EF4-FFF2-40B4-BE49-F238E27FC236}">
                <a16:creationId xmlns:a16="http://schemas.microsoft.com/office/drawing/2014/main" id="{2DAD9E74-F706-411A-9D2B-1BD8AC37637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6" name="Resim 5">
            <a:extLst>
              <a:ext uri="{FF2B5EF4-FFF2-40B4-BE49-F238E27FC236}">
                <a16:creationId xmlns:a16="http://schemas.microsoft.com/office/drawing/2014/main" id="{D7776318-DFA7-40BB-B758-DD4A3DF6187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46140" y="4842054"/>
            <a:ext cx="2123728" cy="1592796"/>
          </a:xfrm>
          <a:prstGeom prst="rect">
            <a:avLst/>
          </a:prstGeom>
        </p:spPr>
      </p:pic>
      <p:sp>
        <p:nvSpPr>
          <p:cNvPr id="8" name="Metin kutusu 7">
            <a:extLst>
              <a:ext uri="{FF2B5EF4-FFF2-40B4-BE49-F238E27FC236}">
                <a16:creationId xmlns:a16="http://schemas.microsoft.com/office/drawing/2014/main" id="{7F37AB1E-7D13-4DAE-97BD-50670BE24F89}"/>
              </a:ext>
            </a:extLst>
          </p:cNvPr>
          <p:cNvSpPr txBox="1"/>
          <p:nvPr/>
        </p:nvSpPr>
        <p:spPr>
          <a:xfrm>
            <a:off x="4345124" y="4842054"/>
            <a:ext cx="1368152" cy="1569660"/>
          </a:xfrm>
          <a:prstGeom prst="rect">
            <a:avLst/>
          </a:prstGeom>
          <a:noFill/>
        </p:spPr>
        <p:txBody>
          <a:bodyPr wrap="square" rtlCol="0">
            <a:spAutoFit/>
          </a:bodyPr>
          <a:lstStyle/>
          <a:p>
            <a:r>
              <a:rPr lang="tr-TR" sz="9600" dirty="0">
                <a:solidFill>
                  <a:srgbClr val="FF0000"/>
                </a:solidFill>
              </a:rPr>
              <a:t>X</a:t>
            </a:r>
          </a:p>
        </p:txBody>
      </p:sp>
      <p:pic>
        <p:nvPicPr>
          <p:cNvPr id="2" name="Resim 1">
            <a:extLst>
              <a:ext uri="{FF2B5EF4-FFF2-40B4-BE49-F238E27FC236}">
                <a16:creationId xmlns:a16="http://schemas.microsoft.com/office/drawing/2014/main" id="{2C61FC8D-F6EC-E824-92D0-4F212E717F9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64328838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Dikdörtgen 4">
            <a:extLst>
              <a:ext uri="{FF2B5EF4-FFF2-40B4-BE49-F238E27FC236}">
                <a16:creationId xmlns:a16="http://schemas.microsoft.com/office/drawing/2014/main" id="{030B028E-670F-4965-BEBD-4467B4E18F7E}"/>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657805" y="2204864"/>
            <a:ext cx="3384376" cy="2664296"/>
          </a:xfrm>
        </p:spPr>
        <p:txBody>
          <a:bodyPr>
            <a:noAutofit/>
          </a:bodyPr>
          <a:lstStyle/>
          <a:p>
            <a:pPr algn="just"/>
            <a:r>
              <a:rPr lang="tr-TR" sz="2400" dirty="0">
                <a:cs typeface="Times New Roman" panose="02020603050405020304" pitchFamily="18" charset="0"/>
              </a:rPr>
              <a:t>Kulak kanaması iç ve dış kulak yolundaki bir yaralanmaya bağlı ortaya çıkabileceği gibi kafa travmaları gibi ciddi yaralanmalarda da görülebilir. </a:t>
            </a:r>
          </a:p>
        </p:txBody>
      </p:sp>
      <p:sp>
        <p:nvSpPr>
          <p:cNvPr id="6" name="Başlık 1">
            <a:extLst>
              <a:ext uri="{FF2B5EF4-FFF2-40B4-BE49-F238E27FC236}">
                <a16:creationId xmlns:a16="http://schemas.microsoft.com/office/drawing/2014/main" id="{B58AD8DE-052E-4BA4-BCBA-E3C351B51149}"/>
              </a:ext>
            </a:extLst>
          </p:cNvPr>
          <p:cNvSpPr>
            <a:spLocks noGrp="1"/>
          </p:cNvSpPr>
          <p:nvPr>
            <p:ph type="title"/>
          </p:nvPr>
        </p:nvSpPr>
        <p:spPr>
          <a:xfrm>
            <a:off x="467544" y="236041"/>
            <a:ext cx="7210425" cy="1143000"/>
          </a:xfrm>
        </p:spPr>
        <p:txBody>
          <a:bodyPr>
            <a:normAutofit/>
          </a:bodyPr>
          <a:lstStyle/>
          <a:p>
            <a:pPr algn="l"/>
            <a:r>
              <a:rPr lang="tr-TR" sz="3200" dirty="0"/>
              <a:t>Kulak Kanaması</a:t>
            </a:r>
            <a:br>
              <a:rPr lang="tr-TR" sz="3200" dirty="0"/>
            </a:br>
            <a:r>
              <a:rPr lang="tr-TR" sz="2400" i="1" dirty="0"/>
              <a:t>İlk Yardım</a:t>
            </a:r>
          </a:p>
        </p:txBody>
      </p:sp>
      <p:pic>
        <p:nvPicPr>
          <p:cNvPr id="5122"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5004046" y="2562739"/>
            <a:ext cx="3353351" cy="2515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Resim 6">
            <a:extLst>
              <a:ext uri="{FF2B5EF4-FFF2-40B4-BE49-F238E27FC236}">
                <a16:creationId xmlns:a16="http://schemas.microsoft.com/office/drawing/2014/main" id="{56904303-7E5A-43EE-BB89-BAAAA4A99A9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6B80EC80-1D26-8448-F991-C66F352B41A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319964177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Dikdörtgen 7">
            <a:extLst>
              <a:ext uri="{FF2B5EF4-FFF2-40B4-BE49-F238E27FC236}">
                <a16:creationId xmlns:a16="http://schemas.microsoft.com/office/drawing/2014/main" id="{58C0FD2D-F727-4657-870F-D8079BD46D66}"/>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467544" y="1651278"/>
            <a:ext cx="5328592" cy="5256584"/>
          </a:xfrm>
        </p:spPr>
        <p:txBody>
          <a:bodyPr>
            <a:noAutofit/>
          </a:bodyPr>
          <a:lstStyle/>
          <a:p>
            <a:pPr algn="just"/>
            <a:r>
              <a:rPr lang="tr-TR" sz="2400" dirty="0">
                <a:cs typeface="Times New Roman" panose="02020603050405020304" pitchFamily="18" charset="0"/>
              </a:rPr>
              <a:t>Hasta/yaralıyı sakinleştirin.</a:t>
            </a:r>
          </a:p>
          <a:p>
            <a:pPr algn="just"/>
            <a:r>
              <a:rPr lang="tr-TR" sz="2400" dirty="0">
                <a:cs typeface="Times New Roman" panose="02020603050405020304" pitchFamily="18" charset="0"/>
              </a:rPr>
              <a:t>Kanama hafifse kulağı temiz bir bezle temizleyin.</a:t>
            </a:r>
          </a:p>
          <a:p>
            <a:pPr algn="just"/>
            <a:r>
              <a:rPr lang="tr-TR" sz="2400" dirty="0">
                <a:cs typeface="Times New Roman" panose="02020603050405020304" pitchFamily="18" charset="0"/>
              </a:rPr>
              <a:t>Kanama ciddi ise, kulağı tıkamadan temiz bezlerle kapatın.</a:t>
            </a:r>
          </a:p>
          <a:p>
            <a:pPr algn="just"/>
            <a:r>
              <a:rPr lang="tr-TR" sz="2400" dirty="0">
                <a:cs typeface="Times New Roman" panose="02020603050405020304" pitchFamily="18" charset="0"/>
              </a:rPr>
              <a:t>Hasta/yaralının bilinci açık ise hareket ettirmeden sırt üstü yatırın. </a:t>
            </a:r>
          </a:p>
          <a:p>
            <a:pPr algn="just"/>
            <a:r>
              <a:rPr lang="tr-TR" sz="2400" dirty="0">
                <a:cs typeface="Times New Roman" panose="02020603050405020304" pitchFamily="18" charset="0"/>
              </a:rPr>
              <a:t>Hasta/yaralı bilinci kapalı ise ve omurga yaralanması yoksa hasta/yaralıyı kanayan kulak üzerine yan yatırın.</a:t>
            </a:r>
          </a:p>
          <a:p>
            <a:pPr algn="just"/>
            <a:r>
              <a:rPr lang="tr-TR" sz="2400" dirty="0">
                <a:cs typeface="Times New Roman" panose="02020603050405020304" pitchFamily="18" charset="0"/>
              </a:rPr>
              <a:t>112 acil yardım numarasını arayarak veya aratarak yardım isteyin.</a:t>
            </a:r>
          </a:p>
          <a:p>
            <a:pPr algn="just"/>
            <a:endParaRPr lang="tr-TR" sz="2400" dirty="0">
              <a:cs typeface="Times New Roman" panose="02020603050405020304" pitchFamily="18" charset="0"/>
            </a:endParaRPr>
          </a:p>
          <a:p>
            <a:pPr algn="just"/>
            <a:endParaRPr lang="tr-TR" sz="2400" dirty="0">
              <a:cs typeface="Times New Roman" panose="02020603050405020304" pitchFamily="18" charset="0"/>
            </a:endParaRPr>
          </a:p>
          <a:p>
            <a:pPr algn="just"/>
            <a:endParaRPr lang="tr-TR" sz="2400" dirty="0">
              <a:cs typeface="Times New Roman" panose="02020603050405020304" pitchFamily="18" charset="0"/>
            </a:endParaRPr>
          </a:p>
        </p:txBody>
      </p:sp>
      <p:sp>
        <p:nvSpPr>
          <p:cNvPr id="7" name="Başlık 1">
            <a:extLst>
              <a:ext uri="{FF2B5EF4-FFF2-40B4-BE49-F238E27FC236}">
                <a16:creationId xmlns:a16="http://schemas.microsoft.com/office/drawing/2014/main" id="{8C43D70C-62D9-489A-9CC8-AD15643143DB}"/>
              </a:ext>
            </a:extLst>
          </p:cNvPr>
          <p:cNvSpPr>
            <a:spLocks noGrp="1"/>
          </p:cNvSpPr>
          <p:nvPr>
            <p:ph type="title"/>
          </p:nvPr>
        </p:nvSpPr>
        <p:spPr>
          <a:xfrm>
            <a:off x="467544" y="236041"/>
            <a:ext cx="7210425" cy="1143000"/>
          </a:xfrm>
        </p:spPr>
        <p:txBody>
          <a:bodyPr>
            <a:normAutofit/>
          </a:bodyPr>
          <a:lstStyle/>
          <a:p>
            <a:pPr algn="l"/>
            <a:r>
              <a:rPr lang="tr-TR" sz="3200" dirty="0"/>
              <a:t>Kulak Kanaması</a:t>
            </a:r>
            <a:br>
              <a:rPr lang="tr-TR" sz="3200" dirty="0"/>
            </a:br>
            <a:r>
              <a:rPr lang="tr-TR" sz="2400" i="1" dirty="0"/>
              <a:t>İlk Yardım</a:t>
            </a:r>
          </a:p>
        </p:txBody>
      </p:sp>
      <p:pic>
        <p:nvPicPr>
          <p:cNvPr id="5" name="Resim 4">
            <a:extLst>
              <a:ext uri="{FF2B5EF4-FFF2-40B4-BE49-F238E27FC236}">
                <a16:creationId xmlns:a16="http://schemas.microsoft.com/office/drawing/2014/main" id="{679DD583-B830-9C4A-AB6D-3C03C8BBFE3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28228" y="1781957"/>
            <a:ext cx="2088232" cy="1566174"/>
          </a:xfrm>
          <a:prstGeom prst="rect">
            <a:avLst/>
          </a:prstGeom>
        </p:spPr>
      </p:pic>
      <p:pic>
        <p:nvPicPr>
          <p:cNvPr id="6" name="Resim 5">
            <a:extLst>
              <a:ext uri="{FF2B5EF4-FFF2-40B4-BE49-F238E27FC236}">
                <a16:creationId xmlns:a16="http://schemas.microsoft.com/office/drawing/2014/main" id="{FA8C4604-2D2F-CA43-BEC2-E3A01E29B4D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64342" y="5224586"/>
            <a:ext cx="2052117" cy="1539088"/>
          </a:xfrm>
          <a:prstGeom prst="rect">
            <a:avLst/>
          </a:prstGeom>
        </p:spPr>
      </p:pic>
      <p:pic>
        <p:nvPicPr>
          <p:cNvPr id="6146" name="Picture 2"/>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6528228" y="3458165"/>
            <a:ext cx="2088232" cy="1566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Resim 8">
            <a:extLst>
              <a:ext uri="{FF2B5EF4-FFF2-40B4-BE49-F238E27FC236}">
                <a16:creationId xmlns:a16="http://schemas.microsoft.com/office/drawing/2014/main" id="{EBDF6E09-1EA5-4553-939C-71898A17ACA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3F7037F3-B51C-7F27-FC14-CD685881F7FE}"/>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7214734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9BE2F44B-CEE6-441C-9920-0543A32529B4}"/>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611560" y="1561654"/>
            <a:ext cx="7992888" cy="4531642"/>
          </a:xfrm>
          <a:solidFill>
            <a:schemeClr val="bg1"/>
          </a:solidFill>
        </p:spPr>
        <p:txBody>
          <a:bodyPr>
            <a:noAutofit/>
          </a:bodyPr>
          <a:lstStyle/>
          <a:p>
            <a:pPr algn="just"/>
            <a:r>
              <a:rPr lang="tr-TR" sz="2400" dirty="0">
                <a:cs typeface="Times New Roman" panose="02020603050405020304" pitchFamily="18" charset="0"/>
              </a:rPr>
              <a:t>Hasta/yaralıda aynı anda hem dış kanama hem de iç kanama olabileceği unutulmamalıdır.</a:t>
            </a:r>
          </a:p>
          <a:p>
            <a:pPr algn="just"/>
            <a:r>
              <a:rPr lang="tr-TR" sz="2400" dirty="0">
                <a:cs typeface="Times New Roman" panose="02020603050405020304" pitchFamily="18" charset="0"/>
              </a:rPr>
              <a:t>Kanamanın değerlendirilmesinde, şok belirtilerinin izlenmesi çok önemlidir.</a:t>
            </a:r>
          </a:p>
          <a:p>
            <a:pPr algn="just"/>
            <a:r>
              <a:rPr lang="tr-TR" sz="2400" dirty="0">
                <a:cs typeface="Times New Roman" panose="02020603050405020304" pitchFamily="18" charset="0"/>
              </a:rPr>
              <a:t>Dış kanamalarda doğrudan bası ve basınçlı bandaj temel uygulamalardır.</a:t>
            </a:r>
          </a:p>
          <a:p>
            <a:pPr algn="just"/>
            <a:r>
              <a:rPr lang="tr-TR" sz="2400" dirty="0">
                <a:cs typeface="Times New Roman" panose="02020603050405020304" pitchFamily="18" charset="0"/>
              </a:rPr>
              <a:t>Turnike hayatı tehdit eden ciddi kanamalarda uygulanabilir.</a:t>
            </a:r>
          </a:p>
          <a:p>
            <a:pPr algn="just"/>
            <a:r>
              <a:rPr lang="tr-TR" sz="2400" dirty="0">
                <a:cs typeface="Times New Roman" panose="02020603050405020304" pitchFamily="18" charset="0"/>
              </a:rPr>
              <a:t>Kanayan uzvun yukarı kaldırılması artık önerilmemektedir.</a:t>
            </a:r>
          </a:p>
          <a:p>
            <a:pPr algn="just"/>
            <a:r>
              <a:rPr lang="tr-TR" sz="2400" dirty="0">
                <a:cs typeface="Times New Roman" panose="02020603050405020304" pitchFamily="18" charset="0"/>
              </a:rPr>
              <a:t>İç kanama şüphesi olan ve şok belirtisi gösteren yaralıyı güvenli ortamda, uygun pozisyonda tutmak ilk yardımcının temel görevidir.</a:t>
            </a:r>
          </a:p>
          <a:p>
            <a:pPr algn="just"/>
            <a:endParaRPr lang="tr-TR" sz="2400" dirty="0">
              <a:cs typeface="Times New Roman" panose="02020603050405020304" pitchFamily="18" charset="0"/>
            </a:endParaRPr>
          </a:p>
          <a:p>
            <a:pPr algn="just"/>
            <a:endParaRPr lang="tr-TR" sz="2400" dirty="0">
              <a:cs typeface="Times New Roman" panose="02020603050405020304" pitchFamily="18" charset="0"/>
            </a:endParaRPr>
          </a:p>
        </p:txBody>
      </p:sp>
      <p:sp>
        <p:nvSpPr>
          <p:cNvPr id="6" name="Başlık 1">
            <a:extLst>
              <a:ext uri="{FF2B5EF4-FFF2-40B4-BE49-F238E27FC236}">
                <a16:creationId xmlns:a16="http://schemas.microsoft.com/office/drawing/2014/main" id="{B58AD8DE-052E-4BA4-BCBA-E3C351B51149}"/>
              </a:ext>
            </a:extLst>
          </p:cNvPr>
          <p:cNvSpPr>
            <a:spLocks noGrp="1"/>
          </p:cNvSpPr>
          <p:nvPr>
            <p:ph type="title"/>
          </p:nvPr>
        </p:nvSpPr>
        <p:spPr>
          <a:xfrm>
            <a:off x="457200" y="274638"/>
            <a:ext cx="7210425" cy="1143000"/>
          </a:xfrm>
        </p:spPr>
        <p:txBody>
          <a:bodyPr>
            <a:normAutofit/>
          </a:bodyPr>
          <a:lstStyle/>
          <a:p>
            <a:pPr algn="l"/>
            <a:r>
              <a:rPr lang="tr-TR" sz="3200" dirty="0"/>
              <a:t>Özet</a:t>
            </a:r>
          </a:p>
        </p:txBody>
      </p:sp>
      <p:pic>
        <p:nvPicPr>
          <p:cNvPr id="5" name="Resim 4">
            <a:extLst>
              <a:ext uri="{FF2B5EF4-FFF2-40B4-BE49-F238E27FC236}">
                <a16:creationId xmlns:a16="http://schemas.microsoft.com/office/drawing/2014/main" id="{B29483DC-9CE0-4505-BD5A-7EEFB1EC40F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E3DEF5C2-F607-796A-5EAE-DFB7AADA18A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28011909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Dikdörtgen 5">
            <a:extLst>
              <a:ext uri="{FF2B5EF4-FFF2-40B4-BE49-F238E27FC236}">
                <a16:creationId xmlns:a16="http://schemas.microsoft.com/office/drawing/2014/main" id="{373E4F83-819A-4B15-A585-1A8FCBEA203E}"/>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611560" y="1844824"/>
            <a:ext cx="4608512" cy="3456384"/>
          </a:xfrm>
        </p:spPr>
        <p:txBody>
          <a:bodyPr>
            <a:noAutofit/>
          </a:bodyPr>
          <a:lstStyle/>
          <a:p>
            <a:pPr algn="just"/>
            <a:r>
              <a:rPr lang="sv-SE" sz="2400" dirty="0">
                <a:cs typeface="Times New Roman" panose="02020603050405020304" pitchFamily="18" charset="0"/>
              </a:rPr>
              <a:t>Dış kanamalar deri bütünlüğünü bozan yaralanmalar sonucunda meydana gelirler. </a:t>
            </a:r>
          </a:p>
          <a:p>
            <a:pPr algn="just"/>
            <a:r>
              <a:rPr lang="sv-SE" sz="2400" dirty="0">
                <a:cs typeface="Times New Roman" panose="02020603050405020304" pitchFamily="18" charset="0"/>
              </a:rPr>
              <a:t>Dış kanamaları durdurmak için dışarıdan müdahale yapmak mümkündür. </a:t>
            </a:r>
          </a:p>
          <a:p>
            <a:pPr algn="just"/>
            <a:r>
              <a:rPr lang="tr-TR" sz="2400" dirty="0">
                <a:cs typeface="Times New Roman" panose="02020603050405020304" pitchFamily="18" charset="0"/>
              </a:rPr>
              <a:t>Dış kanamaların </a:t>
            </a:r>
            <a:r>
              <a:rPr lang="sv-SE" sz="2400" dirty="0">
                <a:cs typeface="Times New Roman" panose="02020603050405020304" pitchFamily="18" charset="0"/>
              </a:rPr>
              <a:t>3 </a:t>
            </a:r>
            <a:r>
              <a:rPr lang="tr-TR" sz="2400" dirty="0">
                <a:cs typeface="Times New Roman" panose="02020603050405020304" pitchFamily="18" charset="0"/>
              </a:rPr>
              <a:t>(üç) </a:t>
            </a:r>
            <a:r>
              <a:rPr lang="sv-SE" sz="2400" dirty="0">
                <a:cs typeface="Times New Roman" panose="02020603050405020304" pitchFamily="18" charset="0"/>
              </a:rPr>
              <a:t>tip</a:t>
            </a:r>
            <a:r>
              <a:rPr lang="tr-TR" sz="2400" dirty="0">
                <a:cs typeface="Times New Roman" panose="02020603050405020304" pitchFamily="18" charset="0"/>
              </a:rPr>
              <a:t>i vardır. Bunlar;</a:t>
            </a:r>
            <a:endParaRPr lang="sv-SE" sz="2400" dirty="0">
              <a:cs typeface="Times New Roman" panose="02020603050405020304" pitchFamily="18" charset="0"/>
            </a:endParaRPr>
          </a:p>
          <a:p>
            <a:pPr lvl="1" algn="just"/>
            <a:r>
              <a:rPr lang="sv-SE" sz="2000" dirty="0">
                <a:cs typeface="Times New Roman" panose="02020603050405020304" pitchFamily="18" charset="0"/>
              </a:rPr>
              <a:t>Atardamar (arteriyel) kanamaları </a:t>
            </a:r>
          </a:p>
          <a:p>
            <a:pPr lvl="1" algn="just"/>
            <a:r>
              <a:rPr lang="sv-SE" sz="2000" dirty="0">
                <a:cs typeface="Times New Roman" panose="02020603050405020304" pitchFamily="18" charset="0"/>
              </a:rPr>
              <a:t>Toplardamar (venöz) kanamaları </a:t>
            </a:r>
          </a:p>
          <a:p>
            <a:pPr lvl="1" algn="just"/>
            <a:r>
              <a:rPr lang="sv-SE" sz="2000" dirty="0">
                <a:cs typeface="Times New Roman" panose="02020603050405020304" pitchFamily="18" charset="0"/>
              </a:rPr>
              <a:t>Kılcal damar (kapiller) kanamaları </a:t>
            </a:r>
            <a:endParaRPr lang="tr-TR" sz="2000" dirty="0">
              <a:cs typeface="Times New Roman" panose="02020603050405020304" pitchFamily="18" charset="0"/>
            </a:endParaRPr>
          </a:p>
        </p:txBody>
      </p:sp>
      <p:sp>
        <p:nvSpPr>
          <p:cNvPr id="5" name="Başlık 1"/>
          <p:cNvSpPr>
            <a:spLocks noGrp="1"/>
          </p:cNvSpPr>
          <p:nvPr>
            <p:ph type="title"/>
          </p:nvPr>
        </p:nvSpPr>
        <p:spPr>
          <a:xfrm>
            <a:off x="457200" y="274638"/>
            <a:ext cx="5410944" cy="1143000"/>
          </a:xfrm>
        </p:spPr>
        <p:txBody>
          <a:bodyPr>
            <a:normAutofit/>
          </a:bodyPr>
          <a:lstStyle/>
          <a:p>
            <a:pPr algn="l"/>
            <a:r>
              <a:rPr lang="tr-TR" sz="3200" dirty="0"/>
              <a:t>Dış Kanamalar</a:t>
            </a:r>
            <a:endParaRPr lang="tr-TR" sz="2800" i="1" dirty="0"/>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851663" y="4293096"/>
            <a:ext cx="2688299" cy="2016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804687" y="1844824"/>
            <a:ext cx="2688299" cy="2016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Resim 6">
            <a:extLst>
              <a:ext uri="{FF2B5EF4-FFF2-40B4-BE49-F238E27FC236}">
                <a16:creationId xmlns:a16="http://schemas.microsoft.com/office/drawing/2014/main" id="{3F0B0045-8A34-475F-A3C2-B635B965752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991932CC-40F7-E06D-6D44-31381A46EF1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6032801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07E942A9-C28D-4891-BDA2-EB3A63C00A3E}"/>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601216" y="1844824"/>
            <a:ext cx="8085584" cy="4032448"/>
          </a:xfrm>
        </p:spPr>
        <p:txBody>
          <a:bodyPr>
            <a:normAutofit lnSpcReduction="10000"/>
          </a:bodyPr>
          <a:lstStyle/>
          <a:p>
            <a:pPr algn="just"/>
            <a:r>
              <a:rPr lang="tr-TR" sz="2400" dirty="0">
                <a:cs typeface="Times New Roman" panose="02020603050405020304" pitchFamily="18" charset="0"/>
              </a:rPr>
              <a:t>Hasta/yaralıya müdahale etmeden önce ortamın ve çevrenin güvenli olduğundan emin olun. </a:t>
            </a:r>
          </a:p>
          <a:p>
            <a:pPr algn="just"/>
            <a:r>
              <a:rPr lang="tr-TR" sz="2400" dirty="0">
                <a:cs typeface="Times New Roman" panose="02020603050405020304" pitchFamily="18" charset="0"/>
              </a:rPr>
              <a:t>Güvenliğinin olmadığı; hızlı akan trafik, hasta/yaralının etrafında açık elektrik kabloları ve sel suları gibi hayatı tehdit edecek durumların varlığında güvenliği sağlandıktan sonra hastaya müdahale edin. </a:t>
            </a:r>
          </a:p>
          <a:p>
            <a:pPr algn="just"/>
            <a:r>
              <a:rPr lang="tr-TR" sz="2400" dirty="0">
                <a:cs typeface="Times New Roman" panose="02020603050405020304" pitchFamily="18" charset="0"/>
              </a:rPr>
              <a:t>Öncelikle kendinizi tanıtın ve hasta/yaralıyı sakinleştirmeye çalışın.</a:t>
            </a:r>
          </a:p>
          <a:p>
            <a:pPr algn="just"/>
            <a:r>
              <a:rPr lang="tr-TR" sz="2400" dirty="0">
                <a:cs typeface="Times New Roman" panose="02020603050405020304" pitchFamily="18" charset="0"/>
              </a:rPr>
              <a:t>Hasta/yaralıyı düz bir zemine sırt üstü yatırın. </a:t>
            </a:r>
          </a:p>
          <a:p>
            <a:pPr algn="just"/>
            <a:r>
              <a:rPr lang="tr-TR" sz="2400" dirty="0">
                <a:cs typeface="Times New Roman" panose="02020603050405020304" pitchFamily="18" charset="0"/>
              </a:rPr>
              <a:t>Eğer yaralanma hafif düzeyde ise ve hasta/yaralı oturarak rahat edecekse oturtun.</a:t>
            </a:r>
          </a:p>
          <a:p>
            <a:pPr marL="0" indent="0" algn="just">
              <a:buNone/>
            </a:pPr>
            <a:endParaRPr lang="tr-TR" sz="2000" dirty="0">
              <a:cs typeface="Times New Roman" panose="02020603050405020304" pitchFamily="18" charset="0"/>
            </a:endParaRPr>
          </a:p>
          <a:p>
            <a:pPr marL="0" indent="0" algn="just">
              <a:buNone/>
            </a:pPr>
            <a:endParaRPr lang="tr-TR" sz="2000" dirty="0">
              <a:cs typeface="Times New Roman" panose="02020603050405020304" pitchFamily="18" charset="0"/>
            </a:endParaRPr>
          </a:p>
        </p:txBody>
      </p:sp>
      <p:sp>
        <p:nvSpPr>
          <p:cNvPr id="6" name="Başlık 1">
            <a:extLst>
              <a:ext uri="{FF2B5EF4-FFF2-40B4-BE49-F238E27FC236}">
                <a16:creationId xmlns:a16="http://schemas.microsoft.com/office/drawing/2014/main" id="{62A15804-2763-49DE-B2BE-B767BE191A83}"/>
              </a:ext>
            </a:extLst>
          </p:cNvPr>
          <p:cNvSpPr>
            <a:spLocks noGrp="1"/>
          </p:cNvSpPr>
          <p:nvPr>
            <p:ph type="title"/>
          </p:nvPr>
        </p:nvSpPr>
        <p:spPr>
          <a:xfrm>
            <a:off x="457200" y="274638"/>
            <a:ext cx="4186808" cy="1143000"/>
          </a:xfrm>
        </p:spPr>
        <p:txBody>
          <a:bodyPr>
            <a:normAutofit/>
          </a:bodyPr>
          <a:lstStyle/>
          <a:p>
            <a:pPr algn="l"/>
            <a:r>
              <a:rPr lang="tr-TR" sz="3200" dirty="0"/>
              <a:t>Dış Kanamalar</a:t>
            </a:r>
            <a:br>
              <a:rPr lang="tr-TR" sz="3600" dirty="0"/>
            </a:br>
            <a:r>
              <a:rPr lang="tr-TR" sz="2400" i="1" dirty="0"/>
              <a:t>İlk Yardım</a:t>
            </a:r>
          </a:p>
        </p:txBody>
      </p:sp>
      <p:pic>
        <p:nvPicPr>
          <p:cNvPr id="5" name="Resim 4">
            <a:extLst>
              <a:ext uri="{FF2B5EF4-FFF2-40B4-BE49-F238E27FC236}">
                <a16:creationId xmlns:a16="http://schemas.microsoft.com/office/drawing/2014/main" id="{744128FE-EEA6-49EC-AFFE-D8AA648DF19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312A6E70-955B-7A41-7742-80DE53673D0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36270948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3EFF40CA-2FE3-464A-AE6D-B148DC32A601}"/>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518864" y="1772816"/>
            <a:ext cx="8085584" cy="4392488"/>
          </a:xfrm>
        </p:spPr>
        <p:txBody>
          <a:bodyPr>
            <a:normAutofit/>
          </a:bodyPr>
          <a:lstStyle/>
          <a:p>
            <a:pPr algn="just"/>
            <a:r>
              <a:rPr lang="tr-TR" sz="2400" dirty="0">
                <a:cs typeface="Times New Roman" panose="02020603050405020304" pitchFamily="18" charset="0"/>
              </a:rPr>
              <a:t>Hasta/yaralının yaşamsal fonksiyonlarını değerlendirin. </a:t>
            </a:r>
          </a:p>
          <a:p>
            <a:pPr algn="just"/>
            <a:r>
              <a:rPr lang="tr-TR" sz="2400" dirty="0">
                <a:cs typeface="Times New Roman" panose="02020603050405020304" pitchFamily="18" charset="0"/>
              </a:rPr>
              <a:t>Hayatı tehdit eden ve müdahale ile kontrol edemediğiniz bir dış kanama varsa  ve olay yerinde;</a:t>
            </a:r>
          </a:p>
          <a:p>
            <a:pPr lvl="1" algn="just"/>
            <a:r>
              <a:rPr lang="tr-TR" sz="2000" i="1" u="sng" dirty="0">
                <a:cs typeface="Times New Roman" panose="02020603050405020304" pitchFamily="18" charset="0"/>
              </a:rPr>
              <a:t>Tek ilk yardımcı siz iseniz</a:t>
            </a:r>
            <a:r>
              <a:rPr lang="tr-TR" sz="2000" dirty="0">
                <a:cs typeface="Times New Roman" panose="02020603050405020304" pitchFamily="18" charset="0"/>
              </a:rPr>
              <a:t>; hemen 112 acil yardım numarasını arayarak yardım isteyin. </a:t>
            </a:r>
          </a:p>
          <a:p>
            <a:pPr lvl="1" algn="just"/>
            <a:r>
              <a:rPr lang="tr-TR" sz="2000" i="1" u="sng" dirty="0">
                <a:cs typeface="Times New Roman" panose="02020603050405020304" pitchFamily="18" charset="0"/>
              </a:rPr>
              <a:t>Eğer ikinci bir ilk yardımcı varsa</a:t>
            </a:r>
            <a:r>
              <a:rPr lang="tr-TR" sz="2000" dirty="0">
                <a:cs typeface="Times New Roman" panose="02020603050405020304" pitchFamily="18" charset="0"/>
              </a:rPr>
              <a:t>; ikinci ilk yardımcıdan 112 acil yardım numarasını aramasını isteyin.</a:t>
            </a:r>
          </a:p>
          <a:p>
            <a:pPr algn="just"/>
            <a:r>
              <a:rPr lang="tr-TR" sz="2400" dirty="0">
                <a:cs typeface="Times New Roman" panose="02020603050405020304" pitchFamily="18" charset="0"/>
              </a:rPr>
              <a:t>Hasta/yaralıyı mümkün olduğunca hareket ettirmeyin.</a:t>
            </a:r>
          </a:p>
          <a:p>
            <a:pPr algn="just"/>
            <a:r>
              <a:rPr lang="tr-TR" sz="2400" dirty="0">
                <a:cs typeface="Times New Roman" panose="02020603050405020304" pitchFamily="18" charset="0"/>
              </a:rPr>
              <a:t>Kanama bölgesini göremiyorsanız kanamanın kaynağını bulmak için hasta/yaralının kıyafetlerini çıkararak veya keserek yarayı açığa çıkarın.</a:t>
            </a:r>
          </a:p>
        </p:txBody>
      </p:sp>
      <p:sp>
        <p:nvSpPr>
          <p:cNvPr id="5" name="Başlık 1"/>
          <p:cNvSpPr>
            <a:spLocks noGrp="1"/>
          </p:cNvSpPr>
          <p:nvPr>
            <p:ph type="title"/>
          </p:nvPr>
        </p:nvSpPr>
        <p:spPr>
          <a:xfrm>
            <a:off x="457200" y="274638"/>
            <a:ext cx="4186808" cy="1143000"/>
          </a:xfrm>
        </p:spPr>
        <p:txBody>
          <a:bodyPr>
            <a:normAutofit/>
          </a:bodyPr>
          <a:lstStyle/>
          <a:p>
            <a:pPr algn="l"/>
            <a:r>
              <a:rPr lang="tr-TR" sz="3200" dirty="0"/>
              <a:t>Dış Kanamalar</a:t>
            </a:r>
            <a:br>
              <a:rPr lang="tr-TR" sz="3600" dirty="0"/>
            </a:br>
            <a:r>
              <a:rPr lang="tr-TR" sz="2400" i="1" dirty="0"/>
              <a:t>İlk Yardım</a:t>
            </a:r>
          </a:p>
        </p:txBody>
      </p:sp>
      <p:pic>
        <p:nvPicPr>
          <p:cNvPr id="6" name="Resim 5">
            <a:extLst>
              <a:ext uri="{FF2B5EF4-FFF2-40B4-BE49-F238E27FC236}">
                <a16:creationId xmlns:a16="http://schemas.microsoft.com/office/drawing/2014/main" id="{9315632C-8600-4EDD-BFC1-8199185DFBA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6747428F-C5E7-1755-4533-20926E27E1C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25906726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Dikdörtgen 5">
            <a:extLst>
              <a:ext uri="{FF2B5EF4-FFF2-40B4-BE49-F238E27FC236}">
                <a16:creationId xmlns:a16="http://schemas.microsoft.com/office/drawing/2014/main" id="{96F0E044-829B-4347-A513-84F285D986AA}"/>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467544" y="1700808"/>
            <a:ext cx="4320480" cy="4680520"/>
          </a:xfrm>
        </p:spPr>
        <p:txBody>
          <a:bodyPr>
            <a:normAutofit lnSpcReduction="10000"/>
          </a:bodyPr>
          <a:lstStyle/>
          <a:p>
            <a:pPr algn="just"/>
            <a:r>
              <a:rPr lang="tr-TR" sz="2400" dirty="0">
                <a:cs typeface="Times New Roman" panose="02020603050405020304" pitchFamily="18" charset="0"/>
              </a:rPr>
              <a:t>Gazlı bez veya mendil, havlu, kumaş parçası, hasta/yaralının kendi giysileri gibi temiz bir bezi yaranın üzerine yerleştirin ve doğrudan bası uygulayın </a:t>
            </a:r>
          </a:p>
          <a:p>
            <a:pPr algn="just"/>
            <a:r>
              <a:rPr lang="tr-TR" sz="2400" dirty="0">
                <a:cs typeface="Times New Roman" panose="02020603050405020304" pitchFamily="18" charset="0"/>
              </a:rPr>
              <a:t>Küçük yaralar için parmaklar, büyük yaralar için ise avucunuzla doğrudan bası uygulayın. </a:t>
            </a:r>
          </a:p>
          <a:p>
            <a:pPr algn="just"/>
            <a:r>
              <a:rPr lang="tr-TR" sz="2400" dirty="0">
                <a:cs typeface="Times New Roman" panose="02020603050405020304" pitchFamily="18" charset="0"/>
              </a:rPr>
              <a:t>Basının yara üzerine en az 5 (beş) dakika boyunca sabit, kesintisiz ve tam olarak uygulanmasını sağlayın.</a:t>
            </a:r>
          </a:p>
        </p:txBody>
      </p:sp>
      <p:sp>
        <p:nvSpPr>
          <p:cNvPr id="8" name="Başlık 1">
            <a:extLst>
              <a:ext uri="{FF2B5EF4-FFF2-40B4-BE49-F238E27FC236}">
                <a16:creationId xmlns:a16="http://schemas.microsoft.com/office/drawing/2014/main" id="{56D7C96C-532E-472F-98DB-0963013E4D3F}"/>
              </a:ext>
            </a:extLst>
          </p:cNvPr>
          <p:cNvSpPr>
            <a:spLocks noGrp="1"/>
          </p:cNvSpPr>
          <p:nvPr>
            <p:ph type="title"/>
          </p:nvPr>
        </p:nvSpPr>
        <p:spPr>
          <a:xfrm>
            <a:off x="457200" y="274638"/>
            <a:ext cx="4186808" cy="1143000"/>
          </a:xfrm>
        </p:spPr>
        <p:txBody>
          <a:bodyPr>
            <a:normAutofit/>
          </a:bodyPr>
          <a:lstStyle/>
          <a:p>
            <a:pPr algn="l"/>
            <a:r>
              <a:rPr lang="tr-TR" sz="3200" dirty="0"/>
              <a:t>Dış Kanamalar</a:t>
            </a:r>
            <a:br>
              <a:rPr lang="tr-TR" sz="3600" dirty="0"/>
            </a:br>
            <a:r>
              <a:rPr lang="tr-TR" sz="2400" i="1" dirty="0"/>
              <a:t>İlk Yardım</a:t>
            </a:r>
          </a:p>
        </p:txBody>
      </p:sp>
      <p:pic>
        <p:nvPicPr>
          <p:cNvPr id="9" name="Resim 8">
            <a:extLst>
              <a:ext uri="{FF2B5EF4-FFF2-40B4-BE49-F238E27FC236}">
                <a16:creationId xmlns:a16="http://schemas.microsoft.com/office/drawing/2014/main" id="{CA5B1D16-6D72-224E-9AD8-1049EF87A78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08032" y="2355534"/>
            <a:ext cx="2164368" cy="1623276"/>
          </a:xfrm>
          <a:prstGeom prst="rect">
            <a:avLst/>
          </a:prstGeom>
        </p:spPr>
      </p:pic>
      <p:pic>
        <p:nvPicPr>
          <p:cNvPr id="3074"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5997659" y="4509120"/>
            <a:ext cx="2174742" cy="2031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Resim 6">
            <a:extLst>
              <a:ext uri="{FF2B5EF4-FFF2-40B4-BE49-F238E27FC236}">
                <a16:creationId xmlns:a16="http://schemas.microsoft.com/office/drawing/2014/main" id="{B42375A8-B01C-4500-8A85-D907790D2E7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D4F4BDDD-FF05-9EB8-8CF2-22085E1CBFF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42586135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Dikdörtgen 7">
            <a:extLst>
              <a:ext uri="{FF2B5EF4-FFF2-40B4-BE49-F238E27FC236}">
                <a16:creationId xmlns:a16="http://schemas.microsoft.com/office/drawing/2014/main" id="{E7A95608-769A-4126-ACCF-113603C0B8F7}"/>
              </a:ext>
            </a:extLst>
          </p:cNvPr>
          <p:cNvSpPr/>
          <p:nvPr/>
        </p:nvSpPr>
        <p:spPr>
          <a:xfrm>
            <a:off x="13753" y="41628"/>
            <a:ext cx="9121613" cy="149022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İçerik Yer Tutucusu 2"/>
          <p:cNvSpPr>
            <a:spLocks noGrp="1"/>
          </p:cNvSpPr>
          <p:nvPr>
            <p:ph idx="1"/>
          </p:nvPr>
        </p:nvSpPr>
        <p:spPr>
          <a:xfrm>
            <a:off x="539552" y="2120756"/>
            <a:ext cx="4680520" cy="3929485"/>
          </a:xfrm>
        </p:spPr>
        <p:txBody>
          <a:bodyPr>
            <a:noAutofit/>
          </a:bodyPr>
          <a:lstStyle/>
          <a:p>
            <a:pPr algn="just"/>
            <a:r>
              <a:rPr lang="tr-TR" sz="2400" dirty="0">
                <a:cs typeface="Times New Roman" panose="02020603050405020304" pitchFamily="18" charset="0"/>
              </a:rPr>
              <a:t>Eğer kanama üzerindeki ilk malzeme ıslanırsa, ilk malzemeyi yerinden kaldırmadan üzerine bir başka malzeme koyarak basıya devam edin.</a:t>
            </a:r>
          </a:p>
          <a:p>
            <a:pPr algn="just"/>
            <a:r>
              <a:rPr lang="tr-TR" sz="2400" dirty="0">
                <a:cs typeface="Times New Roman" panose="02020603050405020304" pitchFamily="18" charset="0"/>
              </a:rPr>
              <a:t>Kanama 10 dakika içinde durmazsa, ilk yerleştirilen malzemenin üzerine daha fazla malzeme ekleyin ve daha geniş bir alana daha sıkı bastırın.</a:t>
            </a:r>
          </a:p>
        </p:txBody>
      </p:sp>
      <p:sp>
        <p:nvSpPr>
          <p:cNvPr id="6" name="Başlık 1">
            <a:extLst>
              <a:ext uri="{FF2B5EF4-FFF2-40B4-BE49-F238E27FC236}">
                <a16:creationId xmlns:a16="http://schemas.microsoft.com/office/drawing/2014/main" id="{6B1E9655-F357-41FA-BDF3-629407EFFFDC}"/>
              </a:ext>
            </a:extLst>
          </p:cNvPr>
          <p:cNvSpPr>
            <a:spLocks noGrp="1"/>
          </p:cNvSpPr>
          <p:nvPr>
            <p:ph type="title"/>
          </p:nvPr>
        </p:nvSpPr>
        <p:spPr>
          <a:xfrm>
            <a:off x="457200" y="274638"/>
            <a:ext cx="4186808" cy="1143000"/>
          </a:xfrm>
        </p:spPr>
        <p:txBody>
          <a:bodyPr>
            <a:normAutofit/>
          </a:bodyPr>
          <a:lstStyle/>
          <a:p>
            <a:pPr algn="l"/>
            <a:r>
              <a:rPr lang="tr-TR" sz="3200" dirty="0"/>
              <a:t>Dış kanamalar</a:t>
            </a:r>
            <a:br>
              <a:rPr lang="tr-TR" sz="3600" dirty="0"/>
            </a:br>
            <a:r>
              <a:rPr lang="tr-TR" sz="2400" i="1" dirty="0"/>
              <a:t>İlk Yardım</a:t>
            </a:r>
          </a:p>
        </p:txBody>
      </p:sp>
      <p:pic>
        <p:nvPicPr>
          <p:cNvPr id="4" name="Resim 3">
            <a:extLst>
              <a:ext uri="{FF2B5EF4-FFF2-40B4-BE49-F238E27FC236}">
                <a16:creationId xmlns:a16="http://schemas.microsoft.com/office/drawing/2014/main" id="{19DB5014-4720-D74B-A279-0D9F3D281B3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58117" y="1772816"/>
            <a:ext cx="2825832" cy="2119374"/>
          </a:xfrm>
          <a:prstGeom prst="rect">
            <a:avLst/>
          </a:prstGeom>
        </p:spPr>
      </p:pic>
      <p:pic>
        <p:nvPicPr>
          <p:cNvPr id="7" name="Resim 6">
            <a:extLst>
              <a:ext uri="{FF2B5EF4-FFF2-40B4-BE49-F238E27FC236}">
                <a16:creationId xmlns:a16="http://schemas.microsoft.com/office/drawing/2014/main" id="{2A7BD070-8717-A648-9063-BFCB360CE16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58117" y="4077072"/>
            <a:ext cx="2825832" cy="2119374"/>
          </a:xfrm>
          <a:prstGeom prst="rect">
            <a:avLst/>
          </a:prstGeom>
        </p:spPr>
      </p:pic>
      <p:pic>
        <p:nvPicPr>
          <p:cNvPr id="9" name="Resim 8">
            <a:extLst>
              <a:ext uri="{FF2B5EF4-FFF2-40B4-BE49-F238E27FC236}">
                <a16:creationId xmlns:a16="http://schemas.microsoft.com/office/drawing/2014/main" id="{DDC0384D-30C9-422F-8CF4-6915687A03C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35421" y="291729"/>
            <a:ext cx="1106004" cy="716220"/>
          </a:xfrm>
          <a:prstGeom prst="rect">
            <a:avLst/>
          </a:prstGeom>
        </p:spPr>
      </p:pic>
      <p:pic>
        <p:nvPicPr>
          <p:cNvPr id="2" name="Resim 1">
            <a:extLst>
              <a:ext uri="{FF2B5EF4-FFF2-40B4-BE49-F238E27FC236}">
                <a16:creationId xmlns:a16="http://schemas.microsoft.com/office/drawing/2014/main" id="{0881ED2C-B436-F844-5D9C-C9C5AD4B1BE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12808" y="41628"/>
            <a:ext cx="1517439" cy="1490228"/>
          </a:xfrm>
          <a:prstGeom prst="rect">
            <a:avLst/>
          </a:prstGeom>
        </p:spPr>
      </p:pic>
    </p:spTree>
    <p:extLst>
      <p:ext uri="{BB962C8B-B14F-4D97-AF65-F5344CB8AC3E}">
        <p14:creationId xmlns:p14="http://schemas.microsoft.com/office/powerpoint/2010/main" val="2876176452"/>
      </p:ext>
    </p:extLst>
  </p:cSld>
  <p:clrMapOvr>
    <a:masterClrMapping/>
  </p:clrMapOvr>
</p:sld>
</file>

<file path=ppt/theme/theme1.xml><?xml version="1.0" encoding="utf-8"?>
<a:theme xmlns:a="http://schemas.openxmlformats.org/drawingml/2006/main" name="Ofis Teması">
  <a:themeElements>
    <a:clrScheme name="Ofis">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is">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4959</TotalTime>
  <Words>2301</Words>
  <Application>Microsoft Office PowerPoint</Application>
  <PresentationFormat>Ekran Gösterisi (4:3)</PresentationFormat>
  <Paragraphs>230</Paragraphs>
  <Slides>43</Slides>
  <Notes>1</Notes>
  <HiddenSlides>0</HiddenSlides>
  <MMClips>0</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43</vt:i4>
      </vt:variant>
    </vt:vector>
  </HeadingPairs>
  <TitlesOfParts>
    <vt:vector size="47" baseType="lpstr">
      <vt:lpstr>Arial</vt:lpstr>
      <vt:lpstr>Calibri</vt:lpstr>
      <vt:lpstr>Times New Roman</vt:lpstr>
      <vt:lpstr>Ofis Teması</vt:lpstr>
      <vt:lpstr>KANAMALARDA İLK YARDIM</vt:lpstr>
      <vt:lpstr>Sunum Planı</vt:lpstr>
      <vt:lpstr>Genel Bilgiler</vt:lpstr>
      <vt:lpstr>Kanamalar Genel Bilgiler</vt:lpstr>
      <vt:lpstr>Dış Kanamalar</vt:lpstr>
      <vt:lpstr>Dış Kanamalar İlk Yardım</vt:lpstr>
      <vt:lpstr>Dış Kanamalar İlk Yardım</vt:lpstr>
      <vt:lpstr>Dış Kanamalar İlk Yardım</vt:lpstr>
      <vt:lpstr>Dış kanamalar İlk Yardım</vt:lpstr>
      <vt:lpstr>Dış Kanamalar İlk Yardım – Basınçlı Bandaj</vt:lpstr>
      <vt:lpstr>Dış Kanamalar İlk Yardım – Basınçlı Bandaj</vt:lpstr>
      <vt:lpstr>Dış Kanamalar İlk Yardım – Basınçlı Bandaj</vt:lpstr>
      <vt:lpstr>Dış Kanamalar İlk Yardım-Turnike Uygulaması</vt:lpstr>
      <vt:lpstr>Dış Kanamalar İlk Yardım-Turnike Uygulaması</vt:lpstr>
      <vt:lpstr>Dış Kanamalar İlk Yardım-Turnike Uygulaması</vt:lpstr>
      <vt:lpstr>Dış Kanamalar İlk Yardım-Turnike Uygulaması</vt:lpstr>
      <vt:lpstr>Dış Kanamalar İlk Yardım-Turnike Uygulaması</vt:lpstr>
      <vt:lpstr>Dış Kanamalar İlk Yardım – Lokal Soğuk Uygulaması</vt:lpstr>
      <vt:lpstr>Dış Kanamalar İlk Yardım - Kanama Durdurucu Yara Örtüleri</vt:lpstr>
      <vt:lpstr>Dış Kanamalar İlk Yardım</vt:lpstr>
      <vt:lpstr>Dış Kanamalar İlk Yardım</vt:lpstr>
      <vt:lpstr>İç Kanamalar</vt:lpstr>
      <vt:lpstr>İç Kanamalar Belirti Ve Bulgular</vt:lpstr>
      <vt:lpstr>İç Kanamalar Belirti Ve Bulgular</vt:lpstr>
      <vt:lpstr>İç Kanamalar Şok Belirti Ve Bulguları</vt:lpstr>
      <vt:lpstr>İç Kanamalar İlk Yardım</vt:lpstr>
      <vt:lpstr>İç Kanamalar İlk Yardım</vt:lpstr>
      <vt:lpstr>İç kanamalar İlk Yardım</vt:lpstr>
      <vt:lpstr>İç kanamalar İlk Yardım</vt:lpstr>
      <vt:lpstr>İç Kanamalar İlk Yardım</vt:lpstr>
      <vt:lpstr>Uzuv Kopması</vt:lpstr>
      <vt:lpstr>Uzuv Kopması İlk Yardım</vt:lpstr>
      <vt:lpstr>Uzuv kopması İlk Yardım</vt:lpstr>
      <vt:lpstr>Uzuv Kopması İlk Yardım</vt:lpstr>
      <vt:lpstr>Yabancı Cisim Batmaları İlk Yardım</vt:lpstr>
      <vt:lpstr>Yabancı Cisim Batmaları İlk Yardım</vt:lpstr>
      <vt:lpstr>Yabancı Cisim Batmaları İlk Yardım</vt:lpstr>
      <vt:lpstr>Burun Kanaması İlk Yardım</vt:lpstr>
      <vt:lpstr>Burun Kanaması İlk Yardım</vt:lpstr>
      <vt:lpstr>Burun Kanaması İlk Yardım</vt:lpstr>
      <vt:lpstr>Kulak Kanaması İlk Yardım</vt:lpstr>
      <vt:lpstr>Kulak Kanaması İlk Yardım</vt:lpstr>
      <vt:lpstr>Özet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ŞOK VE GÖĞÜS AĞRISINDA İLK YARDIM</dc:title>
  <dc:creator>Seda Özkan</dc:creator>
  <cp:lastModifiedBy>Gürkan Akıncı</cp:lastModifiedBy>
  <cp:revision>134</cp:revision>
  <dcterms:created xsi:type="dcterms:W3CDTF">2020-12-19T14:23:34Z</dcterms:created>
  <dcterms:modified xsi:type="dcterms:W3CDTF">2025-04-08T16:17:04Z</dcterms:modified>
</cp:coreProperties>
</file>

<file path=docProps/thumbnail.jpeg>
</file>